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cs-CZ"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rIns="0" tIns="0" bIns="0">
            <a:normAutofit/>
          </a:bodyPr>
          <a:p>
            <a:endParaRPr b="0" lang="cs-CZ" sz="2800" spc="-1" strike="noStrike">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p:spPr>
        <p:txBody>
          <a:bodyPr lIns="0" rIns="0" tIns="0" bIns="0" anchor="ctr">
            <a:noAutofit/>
          </a:bodyPr>
          <a:p>
            <a:pPr algn="ctr"/>
            <a:endParaRPr b="0" lang="cs-CZ"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rIns="0" tIns="0" bIns="0">
            <a:normAutofit/>
          </a:bodyPr>
          <a:p>
            <a:endParaRPr b="0" lang="cs-CZ" sz="2800" spc="-1" strike="noStrike">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rIns="0" tIns="0" bIns="0">
            <a:normAutofit/>
          </a:bodyPr>
          <a:p>
            <a:endParaRPr b="0" lang="cs-CZ" sz="2800" spc="-1" strike="noStrike">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rIns="0" tIns="0" bIns="0" anchor="ctr">
            <a:noAutofit/>
          </a:bodyPr>
          <a:p>
            <a:endParaRPr b="0" lang="cs-CZ" sz="1800" spc="-1" strike="noStrike">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rIns="0" tIns="0" bIns="0">
            <a:normAutofit/>
          </a:bodyPr>
          <a:p>
            <a:endParaRPr b="0" lang="cs-CZ" sz="2800" spc="-1" strike="noStrike">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rIns="0" tIns="0" bIns="0">
            <a:normAutofit/>
          </a:bodyPr>
          <a:p>
            <a:endParaRPr b="0" lang="cs-CZ"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838080" y="6356520"/>
            <a:ext cx="2742840" cy="364680"/>
          </a:xfrm>
          <a:prstGeom prst="rect">
            <a:avLst/>
          </a:prstGeom>
        </p:spPr>
        <p:txBody>
          <a:bodyPr anchor="ctr">
            <a:noAutofit/>
          </a:bodyPr>
          <a:p>
            <a:pPr>
              <a:lnSpc>
                <a:spcPct val="100000"/>
              </a:lnSpc>
            </a:pPr>
            <a:fld id="{E44B81C8-D4DC-41A4-9DB5-EC0D20E4A605}" type="datetime">
              <a:rPr b="0" lang="cs-CZ" sz="1200" spc="-1" strike="noStrike">
                <a:solidFill>
                  <a:srgbClr val="8b8b8b"/>
                </a:solidFill>
                <a:latin typeface="Calibri"/>
              </a:rPr>
              <a:t>13. 4. 2020</a:t>
            </a:fld>
            <a:endParaRPr b="0" lang="cs-CZ" sz="1200" spc="-1" strike="noStrike">
              <a:latin typeface="Times New Roman"/>
            </a:endParaRPr>
          </a:p>
        </p:txBody>
      </p:sp>
      <p:sp>
        <p:nvSpPr>
          <p:cNvPr id="1" name="PlaceHolder 2"/>
          <p:cNvSpPr>
            <a:spLocks noGrp="1"/>
          </p:cNvSpPr>
          <p:nvPr>
            <p:ph type="ftr"/>
          </p:nvPr>
        </p:nvSpPr>
        <p:spPr>
          <a:xfrm>
            <a:off x="4038480" y="6356520"/>
            <a:ext cx="4114440" cy="364680"/>
          </a:xfrm>
          <a:prstGeom prst="rect">
            <a:avLst/>
          </a:prstGeom>
        </p:spPr>
        <p:txBody>
          <a:bodyPr anchor="ctr">
            <a:noAutofit/>
          </a:bodyPr>
          <a:p>
            <a:endParaRPr b="0" lang="cs-CZ" sz="2400" spc="-1" strike="noStrike">
              <a:latin typeface="Times New Roman"/>
            </a:endParaRPr>
          </a:p>
        </p:txBody>
      </p:sp>
      <p:sp>
        <p:nvSpPr>
          <p:cNvPr id="2" name="PlaceHolder 3"/>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9CED4E00-1767-4436-9B55-B370523B91CF}" type="slidenum">
              <a:rPr b="0" lang="cs-CZ" sz="1200" spc="-1" strike="noStrike">
                <a:solidFill>
                  <a:srgbClr val="8b8b8b"/>
                </a:solidFill>
                <a:latin typeface="Calibri"/>
              </a:rPr>
              <a:t>&lt;číslo&gt;</a:t>
            </a:fld>
            <a:endParaRPr b="0" lang="cs-CZ" sz="1200" spc="-1" strike="noStrike">
              <a:latin typeface="Times New Roman"/>
            </a:endParaRPr>
          </a:p>
        </p:txBody>
      </p:sp>
      <p:sp>
        <p:nvSpPr>
          <p:cNvPr id="3" name="PlaceHolder 4"/>
          <p:cNvSpPr>
            <a:spLocks noGrp="1"/>
          </p:cNvSpPr>
          <p:nvPr>
            <p:ph type="title"/>
          </p:nvPr>
        </p:nvSpPr>
        <p:spPr>
          <a:xfrm>
            <a:off x="609480" y="273600"/>
            <a:ext cx="10972440" cy="1144800"/>
          </a:xfrm>
          <a:prstGeom prst="rect">
            <a:avLst/>
          </a:prstGeom>
        </p:spPr>
        <p:txBody>
          <a:bodyPr lIns="0" rIns="0" tIns="0" bIns="0" anchor="ctr">
            <a:noAutofit/>
          </a:bodyPr>
          <a:p>
            <a:r>
              <a:rPr b="0" lang="cs-CZ" sz="1800" spc="-1" strike="noStrike">
                <a:solidFill>
                  <a:srgbClr val="000000"/>
                </a:solidFill>
                <a:latin typeface="Calibri"/>
              </a:rPr>
              <a:t>Klikněte pro úpravu formátu textu nadpisu</a:t>
            </a:r>
            <a:endParaRPr b="0" lang="cs-CZ" sz="1800" spc="-1" strike="noStrike">
              <a:solidFill>
                <a:srgbClr val="000000"/>
              </a:solidFill>
              <a:latin typeface="Calibri"/>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cs-CZ" sz="2800" spc="-1" strike="noStrike">
                <a:solidFill>
                  <a:srgbClr val="000000"/>
                </a:solidFill>
                <a:latin typeface="Calibri"/>
              </a:rPr>
              <a:t>Klikněte pro úpravu formátu textu osnovy</a:t>
            </a:r>
            <a:endParaRPr b="0" lang="cs-CZ"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cs-CZ" sz="2000" spc="-1" strike="noStrike">
                <a:solidFill>
                  <a:srgbClr val="000000"/>
                </a:solidFill>
                <a:latin typeface="Calibri"/>
              </a:rPr>
              <a:t>Druhá úroveň</a:t>
            </a:r>
            <a:endParaRPr b="0" lang="cs-CZ"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cs-CZ" sz="1800" spc="-1" strike="noStrike">
                <a:solidFill>
                  <a:srgbClr val="000000"/>
                </a:solidFill>
                <a:latin typeface="Calibri"/>
              </a:rPr>
              <a:t>Třetí úroveň</a:t>
            </a:r>
            <a:endParaRPr b="0" lang="cs-CZ"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cs-CZ" sz="1800" spc="-1" strike="noStrike">
                <a:solidFill>
                  <a:srgbClr val="000000"/>
                </a:solidFill>
                <a:latin typeface="Calibri"/>
              </a:rPr>
              <a:t>Čtvrtá úroveň osnovy</a:t>
            </a:r>
            <a:endParaRPr b="0" lang="cs-CZ"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cs-CZ" sz="2000" spc="-1" strike="noStrike">
                <a:solidFill>
                  <a:srgbClr val="000000"/>
                </a:solidFill>
                <a:latin typeface="Calibri"/>
              </a:rPr>
              <a:t>Pátá úroveň osnovy</a:t>
            </a:r>
            <a:endParaRPr b="0" lang="cs-CZ"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cs-CZ" sz="2000" spc="-1" strike="noStrike">
                <a:solidFill>
                  <a:srgbClr val="000000"/>
                </a:solidFill>
                <a:latin typeface="Calibri"/>
              </a:rPr>
              <a:t>Šestá úroveň</a:t>
            </a:r>
            <a:endParaRPr b="0" lang="cs-CZ"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cs-CZ" sz="2000" spc="-1" strike="noStrike">
                <a:solidFill>
                  <a:srgbClr val="000000"/>
                </a:solidFill>
                <a:latin typeface="Calibri"/>
              </a:rPr>
              <a:t>Sedmá úroveň</a:t>
            </a:r>
            <a:endParaRPr b="0" lang="cs-CZ"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hyperlink" Target="https://nadalku.msmt.cz/cs" TargetMode="External"/><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1609200" y="1674720"/>
            <a:ext cx="9573480" cy="17362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5400" spc="-1" strike="noStrike">
                <a:solidFill>
                  <a:srgbClr val="002060"/>
                </a:solidFill>
                <a:latin typeface="Calibri"/>
                <a:ea typeface="Calibri"/>
              </a:rPr>
              <a:t>Pracovní právo ve školách a nouzový stav na území ČR</a:t>
            </a:r>
            <a:endParaRPr b="0" lang="cs-CZ" sz="5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429840" y="548640"/>
            <a:ext cx="11310840" cy="447084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cs-CZ" sz="1600" spc="-1" strike="noStrike" u="sng">
                <a:solidFill>
                  <a:srgbClr val="000000"/>
                </a:solidFill>
                <a:uFillTx/>
                <a:latin typeface="Calibri"/>
                <a:ea typeface="Calibri"/>
              </a:rPr>
              <a:t>Zadávání domácích úkolů</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Domácí úkol se zadává v zájmu </a:t>
            </a:r>
            <a:r>
              <a:rPr b="1" lang="cs-CZ" sz="1600" spc="-1" strike="noStrike">
                <a:solidFill>
                  <a:srgbClr val="990000"/>
                </a:solidFill>
                <a:latin typeface="Calibri"/>
                <a:ea typeface="Calibri"/>
              </a:rPr>
              <a:t>upevňování znalostí </a:t>
            </a:r>
            <a:r>
              <a:rPr b="0" lang="cs-CZ" sz="1600" spc="-1" strike="noStrike">
                <a:solidFill>
                  <a:srgbClr val="000000"/>
                </a:solidFill>
                <a:latin typeface="Calibri"/>
                <a:ea typeface="Calibri"/>
              </a:rPr>
              <a:t>žáka, příp. pro zopakování učiva, v zájmu ukotvení jeho pracovních návyků apod.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Úkoly by měly vést třeba k </a:t>
            </a:r>
            <a:r>
              <a:rPr b="1" lang="cs-CZ" sz="1600" spc="-1" strike="noStrike">
                <a:solidFill>
                  <a:srgbClr val="990000"/>
                </a:solidFill>
                <a:latin typeface="Calibri"/>
                <a:ea typeface="Calibri"/>
              </a:rPr>
              <a:t>procvičování</a:t>
            </a:r>
            <a:r>
              <a:rPr b="0" lang="cs-CZ" sz="1600" spc="-1" strike="noStrike">
                <a:solidFill>
                  <a:srgbClr val="000000"/>
                </a:solidFill>
                <a:latin typeface="Calibri"/>
                <a:ea typeface="Calibri"/>
              </a:rPr>
              <a:t> či lepšímu pochopení již probraného učiva.</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Domácí úkoly by </a:t>
            </a:r>
            <a:r>
              <a:rPr b="1" lang="cs-CZ" sz="1600" spc="-1" strike="noStrike">
                <a:solidFill>
                  <a:srgbClr val="990000"/>
                </a:solidFill>
                <a:latin typeface="Calibri"/>
                <a:ea typeface="Calibri"/>
              </a:rPr>
              <a:t>neměly suplovat práci pedagogického pracovníka</a:t>
            </a:r>
            <a:r>
              <a:rPr b="0" lang="cs-CZ" sz="1600" spc="-1" strike="noStrike">
                <a:solidFill>
                  <a:srgbClr val="000000"/>
                </a:solidFill>
                <a:latin typeface="Calibri"/>
                <a:ea typeface="Calibri"/>
              </a:rPr>
              <a:t>.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Domácí úkoly by měly být </a:t>
            </a:r>
            <a:r>
              <a:rPr b="1" lang="cs-CZ" sz="1600" spc="-1" strike="noStrike">
                <a:solidFill>
                  <a:srgbClr val="990000"/>
                </a:solidFill>
                <a:latin typeface="Calibri"/>
                <a:ea typeface="Calibri"/>
              </a:rPr>
              <a:t>přiměřené</a:t>
            </a:r>
            <a:r>
              <a:rPr b="0" lang="cs-CZ" sz="1600" spc="-1" strike="noStrike">
                <a:solidFill>
                  <a:srgbClr val="000000"/>
                </a:solidFill>
                <a:latin typeface="Calibri"/>
                <a:ea typeface="Calibri"/>
              </a:rPr>
              <a:t> jak z hlediska obsahové náročnosti, tak z hlediska jejich rozsahu a četnosti zadávání.</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Domácí úkoly by neměly by přispívat k </a:t>
            </a:r>
            <a:r>
              <a:rPr b="1" lang="cs-CZ" sz="1600" spc="-1" strike="noStrike">
                <a:solidFill>
                  <a:srgbClr val="990000"/>
                </a:solidFill>
                <a:latin typeface="Calibri"/>
                <a:ea typeface="Calibri"/>
              </a:rPr>
              <a:t>přenášení zodpovědnosti za vzdělávání na rodinu </a:t>
            </a:r>
            <a:r>
              <a:rPr b="0" lang="cs-CZ" sz="1600" spc="-1" strike="noStrike">
                <a:solidFill>
                  <a:srgbClr val="000000"/>
                </a:solidFill>
                <a:latin typeface="Calibri"/>
                <a:ea typeface="Calibri"/>
              </a:rPr>
              <a:t>(ta se má věnovat hlavně výchově, a naopak nepřenášet na školu odpovědnost za výchovu).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V případě, že se zletilí žáci nebo zákonní zástupci nezletilých žáků domnívají, že domácí úkoly jsou zadávány v </a:t>
            </a:r>
            <a:r>
              <a:rPr b="1" lang="cs-CZ" sz="1600" spc="-1" strike="noStrike">
                <a:solidFill>
                  <a:srgbClr val="800000"/>
                </a:solidFill>
                <a:latin typeface="Calibri"/>
                <a:ea typeface="Calibri"/>
              </a:rPr>
              <a:t>nepřiměřené míře </a:t>
            </a:r>
            <a:r>
              <a:rPr b="0" lang="cs-CZ" sz="1600" spc="-1" strike="noStrike">
                <a:solidFill>
                  <a:srgbClr val="000000"/>
                </a:solidFill>
                <a:latin typeface="Calibri"/>
                <a:ea typeface="Calibri"/>
              </a:rPr>
              <a:t>nebo nevhodným způsobem, že jsou nepřiměřeně složité apod., je vhodné celou záležitost prodiskutovat s konkrétním pedagogem a s ředitelem školy. </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Hodnocení domácích úkolů</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Škola </a:t>
            </a:r>
            <a:r>
              <a:rPr b="1" lang="cs-CZ" sz="1600" spc="-1" strike="noStrike">
                <a:solidFill>
                  <a:srgbClr val="990000"/>
                </a:solidFill>
                <a:latin typeface="Calibri"/>
                <a:ea typeface="Calibri"/>
              </a:rPr>
              <a:t>může hodnotit domácí úkoly </a:t>
            </a:r>
            <a:r>
              <a:rPr b="0" lang="cs-CZ" sz="1600" spc="-1" strike="noStrike">
                <a:solidFill>
                  <a:srgbClr val="000000"/>
                </a:solidFill>
                <a:latin typeface="Calibri"/>
                <a:ea typeface="Calibri"/>
              </a:rPr>
              <a:t>pouze v případě, že je tato možnost zakotvena v pravidlech hodnocení jako nutné součásti školního řádu.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Platí však také, že k hodnocení domácích úkolů je třeba </a:t>
            </a:r>
            <a:r>
              <a:rPr b="1" lang="cs-CZ" sz="1600" spc="-1" strike="noStrike">
                <a:solidFill>
                  <a:srgbClr val="990000"/>
                </a:solidFill>
                <a:latin typeface="Calibri"/>
                <a:ea typeface="Calibri"/>
              </a:rPr>
              <a:t>přistupovat velmi citlivě</a:t>
            </a:r>
            <a:r>
              <a:rPr b="0" lang="cs-CZ" sz="1600" spc="-1" strike="noStrike">
                <a:solidFill>
                  <a:srgbClr val="000000"/>
                </a:solidFill>
                <a:latin typeface="Calibri"/>
                <a:ea typeface="Calibri"/>
              </a:rPr>
              <a:t>. Je nutné zohledňovat i různé kontextové faktory (rodinné zázemí žáka a, zájem nebo nezájem zákonných zástupců o vzdělávání, pomoc zákonných zástupců při domácích úkolech,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Hodnocení domácích úkolů může být </a:t>
            </a:r>
            <a:r>
              <a:rPr b="1" lang="cs-CZ" sz="1600" spc="-1" strike="noStrike">
                <a:solidFill>
                  <a:srgbClr val="990000"/>
                </a:solidFill>
                <a:latin typeface="Calibri"/>
                <a:ea typeface="Calibri"/>
              </a:rPr>
              <a:t>nejvýše jednou z mnoha složek</a:t>
            </a:r>
            <a:r>
              <a:rPr b="0" lang="cs-CZ" sz="1600" spc="-1" strike="noStrike">
                <a:solidFill>
                  <a:srgbClr val="000000"/>
                </a:solidFill>
                <a:latin typeface="Calibri"/>
                <a:ea typeface="Calibri"/>
              </a:rPr>
              <a:t>, které se na celkovém hodnocení úrovně znalostí a dovedností žáka podílejí. </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286560" y="453960"/>
            <a:ext cx="11490480" cy="2280600"/>
          </a:xfrm>
          <a:prstGeom prst="rect">
            <a:avLst/>
          </a:prstGeom>
          <a:noFill/>
          <a:ln>
            <a:noFill/>
          </a:ln>
        </p:spPr>
        <p:style>
          <a:lnRef idx="0"/>
          <a:fillRef idx="0"/>
          <a:effectRef idx="0"/>
          <a:fontRef idx="minor"/>
        </p:style>
        <p:txBody>
          <a:bodyPr lIns="90000" rIns="90000" tIns="45000" bIns="45000">
            <a:spAutoFit/>
          </a:bodyPr>
          <a:p>
            <a:pPr marL="144000" indent="-143640">
              <a:lnSpc>
                <a:spcPct val="100000"/>
              </a:lnSpc>
            </a:pPr>
            <a:r>
              <a:rPr b="1" lang="cs-CZ" sz="1600" spc="-1" strike="noStrike">
                <a:solidFill>
                  <a:srgbClr val="0000ff"/>
                </a:solidFill>
                <a:latin typeface="Calibri"/>
                <a:ea typeface="Calibri"/>
              </a:rPr>
              <a:t>Závěr pro výkon práce</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Zaměstnanec </a:t>
            </a:r>
            <a:r>
              <a:rPr b="1" lang="cs-CZ" sz="1600" spc="-1" strike="noStrike">
                <a:solidFill>
                  <a:srgbClr val="990000"/>
                </a:solidFill>
                <a:latin typeface="Calibri"/>
                <a:ea typeface="Calibri"/>
              </a:rPr>
              <a:t>dále vykonává práci </a:t>
            </a:r>
            <a:r>
              <a:rPr b="0" lang="cs-CZ" sz="1600" spc="-1" strike="noStrike">
                <a:solidFill>
                  <a:srgbClr val="000000"/>
                </a:solidFill>
                <a:latin typeface="Calibri"/>
                <a:ea typeface="Calibri"/>
              </a:rPr>
              <a:t>pro zaměstnavatele, avšak s omezením daných nouzovým stavem:</a:t>
            </a:r>
            <a:endParaRPr b="0" lang="cs-CZ" sz="1600" spc="-1" strike="noStrike">
              <a:latin typeface="Arial"/>
            </a:endParaRPr>
          </a:p>
          <a:p>
            <a:pPr marL="285840" indent="-285480">
              <a:lnSpc>
                <a:spcPct val="100000"/>
              </a:lnSpc>
              <a:buClr>
                <a:srgbClr val="000000"/>
              </a:buClr>
              <a:buFont typeface="StarSymbol"/>
              <a:buChar char="-"/>
            </a:pPr>
            <a:r>
              <a:rPr b="0" lang="cs-CZ" sz="1600" spc="-1" strike="noStrike">
                <a:solidFill>
                  <a:srgbClr val="000000"/>
                </a:solidFill>
                <a:latin typeface="Calibri"/>
                <a:ea typeface="Calibri"/>
              </a:rPr>
              <a:t>učitel nevykonává přímou pedagogickou činnost, ale pouze práce související,</a:t>
            </a:r>
            <a:endParaRPr b="0" lang="cs-CZ" sz="1600" spc="-1" strike="noStrike">
              <a:latin typeface="Arial"/>
            </a:endParaRPr>
          </a:p>
          <a:p>
            <a:pPr marL="285840" indent="-285480">
              <a:lnSpc>
                <a:spcPct val="100000"/>
              </a:lnSpc>
              <a:buClr>
                <a:srgbClr val="000000"/>
              </a:buClr>
              <a:buFont typeface="StarSymbol"/>
              <a:buChar char="-"/>
            </a:pPr>
            <a:r>
              <a:rPr b="0" lang="cs-CZ" sz="1600" spc="-1" strike="noStrike">
                <a:solidFill>
                  <a:srgbClr val="000000"/>
                </a:solidFill>
                <a:latin typeface="Calibri"/>
                <a:ea typeface="Calibri"/>
              </a:rPr>
              <a:t>účetní vykonává práci převážně z domova,</a:t>
            </a:r>
            <a:endParaRPr b="0" lang="cs-CZ" sz="1600" spc="-1" strike="noStrike">
              <a:latin typeface="Arial"/>
            </a:endParaRPr>
          </a:p>
          <a:p>
            <a:pPr marL="285840" indent="-285480">
              <a:lnSpc>
                <a:spcPct val="100000"/>
              </a:lnSpc>
              <a:buClr>
                <a:srgbClr val="000000"/>
              </a:buClr>
              <a:buFont typeface="StarSymbol"/>
              <a:buChar char="-"/>
            </a:pPr>
            <a:r>
              <a:rPr b="0" lang="cs-CZ" sz="1600" spc="-1" strike="noStrike">
                <a:solidFill>
                  <a:srgbClr val="000000"/>
                </a:solidFill>
                <a:latin typeface="Calibri"/>
                <a:ea typeface="Calibri"/>
              </a:rPr>
              <a:t>…</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a:solidFill>
                  <a:srgbClr val="000000"/>
                </a:solidFill>
                <a:latin typeface="Calibri"/>
                <a:ea typeface="Calibri"/>
              </a:rPr>
              <a:t>Za tyto činnosti </a:t>
            </a:r>
            <a:r>
              <a:rPr b="1" lang="cs-CZ" sz="1600" spc="-1" strike="noStrike">
                <a:solidFill>
                  <a:srgbClr val="800000"/>
                </a:solidFill>
                <a:latin typeface="Calibri"/>
                <a:ea typeface="Calibri"/>
              </a:rPr>
              <a:t>přísluší zaměstnanci plat </a:t>
            </a:r>
            <a:r>
              <a:rPr b="0" lang="cs-CZ" sz="1600" spc="-1" strike="noStrike">
                <a:solidFill>
                  <a:srgbClr val="000000"/>
                </a:solidFill>
                <a:latin typeface="Calibri"/>
                <a:ea typeface="Calibri"/>
              </a:rPr>
              <a:t>(u soukromých škola mzda) dle pracovní smlouvy (platového výměru).</a:t>
            </a:r>
            <a:endParaRPr b="0" lang="cs-CZ" sz="1600" spc="-1" strike="noStrike">
              <a:latin typeface="Arial"/>
            </a:endParaRPr>
          </a:p>
          <a:p>
            <a:pPr>
              <a:lnSpc>
                <a:spcPct val="100000"/>
              </a:lnSpc>
            </a:pP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365760" y="244800"/>
            <a:ext cx="11621520" cy="52318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800" spc="-1" strike="noStrike">
                <a:solidFill>
                  <a:srgbClr val="0000ff"/>
                </a:solidFill>
                <a:latin typeface="Calibri"/>
                <a:ea typeface="Calibri"/>
              </a:rPr>
              <a:t>3. Překážky v práci</a:t>
            </a:r>
            <a:endParaRPr b="0" lang="cs-CZ" sz="18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Rozlišujeme překážky v práci na straně </a:t>
            </a:r>
            <a:r>
              <a:rPr b="1" lang="cs-CZ" sz="1600" spc="-1" strike="noStrike">
                <a:solidFill>
                  <a:srgbClr val="800000"/>
                </a:solidFill>
                <a:latin typeface="Calibri"/>
                <a:ea typeface="Calibri"/>
              </a:rPr>
              <a:t>zaměstnance</a:t>
            </a:r>
            <a:r>
              <a:rPr b="0" lang="cs-CZ" sz="1600" spc="-1" strike="noStrike">
                <a:solidFill>
                  <a:srgbClr val="000000"/>
                </a:solidFill>
                <a:latin typeface="Calibri"/>
                <a:ea typeface="Calibri"/>
              </a:rPr>
              <a:t> a na straně </a:t>
            </a:r>
            <a:r>
              <a:rPr b="1" lang="cs-CZ" sz="1600" spc="-1" strike="noStrike">
                <a:solidFill>
                  <a:srgbClr val="800000"/>
                </a:solidFill>
                <a:latin typeface="Calibri"/>
                <a:ea typeface="Calibri"/>
              </a:rPr>
              <a:t>zaměstnavatele</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1" lang="cs-CZ" sz="1600" spc="-1" strike="noStrike">
                <a:solidFill>
                  <a:srgbClr val="002060"/>
                </a:solidFill>
                <a:latin typeface="Calibri"/>
                <a:ea typeface="Times New Roman"/>
              </a:rPr>
              <a:t>3.1 Překážky v práci na straně zaměstnance</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Překážky v práci jsou situace, kdy </a:t>
            </a:r>
            <a:r>
              <a:rPr b="1" lang="cs-CZ" sz="1600" spc="-1" strike="noStrike">
                <a:solidFill>
                  <a:srgbClr val="990000"/>
                </a:solidFill>
                <a:latin typeface="Calibri"/>
                <a:ea typeface="Times New Roman"/>
              </a:rPr>
              <a:t>zaměstnanec nemůže </a:t>
            </a:r>
            <a:r>
              <a:rPr b="0" lang="cs-CZ" sz="1600" spc="-1" strike="noStrike">
                <a:solidFill>
                  <a:srgbClr val="000000"/>
                </a:solidFill>
                <a:latin typeface="Calibri"/>
                <a:ea typeface="Times New Roman"/>
              </a:rPr>
              <a:t>z důvodů uvedených v zákoníku práce vykonávat sjednaný druh práce. Zaměstnavatel je povinen nepřítomnost zaměstnance po dobu těchto </a:t>
            </a:r>
            <a:r>
              <a:rPr b="1" lang="cs-CZ" sz="1600" spc="-1" strike="noStrike">
                <a:solidFill>
                  <a:srgbClr val="990000"/>
                </a:solidFill>
                <a:latin typeface="Calibri"/>
                <a:ea typeface="Times New Roman"/>
              </a:rPr>
              <a:t>překážek v práci omluvit </a:t>
            </a:r>
            <a:r>
              <a:rPr b="0" lang="cs-CZ" sz="1600" spc="-1" strike="noStrike">
                <a:solidFill>
                  <a:srgbClr val="000000"/>
                </a:solidFill>
                <a:latin typeface="Calibri"/>
                <a:ea typeface="Times New Roman"/>
              </a:rPr>
              <a:t>a v určitých případech mu také </a:t>
            </a:r>
            <a:r>
              <a:rPr b="1" lang="cs-CZ" sz="1600" spc="-1" strike="noStrike">
                <a:solidFill>
                  <a:srgbClr val="990000"/>
                </a:solidFill>
                <a:latin typeface="Calibri"/>
                <a:ea typeface="Times New Roman"/>
              </a:rPr>
              <a:t>poskytnout náhradu mzdy</a:t>
            </a:r>
            <a:r>
              <a:rPr b="0" lang="cs-CZ" sz="1600" spc="-1" strike="noStrike">
                <a:solidFill>
                  <a:srgbClr val="000000"/>
                </a:solidFill>
                <a:latin typeface="Calibri"/>
                <a:ea typeface="Times New Roman"/>
              </a:rPr>
              <a:t>. Pokud zaměstnanci náhrada mzdy nebo platu nepřísluší, může být v určitých případech hmotně zajištěn dávkami nemocenského pojištění, popřípadě dávkami státní sociální podpory.</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Jedná se například o:</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0" lang="cs-CZ" sz="1600" spc="-1" strike="noStrike">
                <a:solidFill>
                  <a:srgbClr val="000000"/>
                </a:solidFill>
                <a:latin typeface="Calibri"/>
                <a:ea typeface="Times New Roman"/>
              </a:rPr>
              <a:t>Mateřská a rodičovskou dovolenou,</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0" lang="cs-CZ" sz="1600" spc="-1" strike="noStrike">
                <a:solidFill>
                  <a:srgbClr val="000000"/>
                </a:solidFill>
                <a:latin typeface="Calibri"/>
                <a:ea typeface="Times New Roman"/>
              </a:rPr>
              <a:t>Vyšetření nebo ošetření zaměstnance</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0" lang="cs-CZ" sz="1600" spc="-1" strike="noStrike">
                <a:solidFill>
                  <a:srgbClr val="000000"/>
                </a:solidFill>
                <a:latin typeface="Calibri"/>
                <a:ea typeface="Times New Roman"/>
              </a:rPr>
              <a:t>Výkon veřejné funkce</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0" lang="cs-CZ" sz="1600" spc="-1" strike="noStrike">
                <a:solidFill>
                  <a:srgbClr val="000000"/>
                </a:solidFill>
                <a:latin typeface="Calibri"/>
                <a:ea typeface="Times New Roman"/>
              </a:rPr>
              <a:t>Překážky v práci z důvodu školení, jiné formy přípravy nebo studia</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0" lang="cs-CZ" sz="1600" spc="-1" strike="noStrike">
                <a:solidFill>
                  <a:srgbClr val="000000"/>
                </a:solidFill>
                <a:latin typeface="Calibri"/>
                <a:ea typeface="Times New Roman"/>
              </a:rPr>
              <a:t>Překážky v práci na straně zaměstnance podrobně popisuje zákoník práce (§ 191 až § 206)</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V souvislosti s mimořádnými opatřeními se může jednat o:</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1" lang="cs-CZ" sz="1600" spc="-1" strike="noStrike">
                <a:solidFill>
                  <a:srgbClr val="990000"/>
                </a:solidFill>
                <a:latin typeface="Calibri"/>
                <a:ea typeface="Calibri"/>
              </a:rPr>
              <a:t>nařízení karantény</a:t>
            </a:r>
            <a:r>
              <a:rPr b="0" lang="cs-CZ" sz="1600" spc="-1" strike="noStrike">
                <a:solidFill>
                  <a:srgbClr val="000000"/>
                </a:solidFill>
                <a:latin typeface="Calibri"/>
                <a:ea typeface="Calibri"/>
              </a:rPr>
              <a:t>,</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Times New Roman"/>
                <a:ea typeface="Times New Roman"/>
              </a:rPr>
              <a:t> </a:t>
            </a:r>
            <a:r>
              <a:rPr b="1" lang="cs-CZ" sz="1600" spc="-1" strike="noStrike">
                <a:solidFill>
                  <a:srgbClr val="990000"/>
                </a:solidFill>
                <a:latin typeface="Calibri"/>
                <a:ea typeface="Times New Roman"/>
              </a:rPr>
              <a:t>ošetřování dítěte </a:t>
            </a:r>
            <a:r>
              <a:rPr b="0" lang="cs-CZ" sz="1600" spc="-1" strike="noStrike">
                <a:solidFill>
                  <a:srgbClr val="000000"/>
                </a:solidFill>
                <a:latin typeface="Calibri"/>
                <a:ea typeface="Times New Roman"/>
              </a:rPr>
              <a:t>mladšího než 10 let (POZOR! 13 let) - </a:t>
            </a:r>
            <a:r>
              <a:rPr b="0" lang="cs-CZ" sz="1600" spc="-1" strike="noStrike">
                <a:solidFill>
                  <a:srgbClr val="000000"/>
                </a:solidFill>
                <a:latin typeface="Calibri"/>
                <a:ea typeface="Calibri"/>
              </a:rPr>
              <a:t>§ 39 zákona o nemocenském pojištění</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237600" y="196560"/>
            <a:ext cx="11630880" cy="3740760"/>
          </a:xfrm>
          <a:prstGeom prst="rect">
            <a:avLst/>
          </a:prstGeom>
          <a:noFill/>
          <a:ln>
            <a:noFill/>
          </a:ln>
        </p:spPr>
        <p:style>
          <a:lnRef idx="0"/>
          <a:fillRef idx="0"/>
          <a:effectRef idx="0"/>
          <a:fontRef idx="minor"/>
        </p:style>
        <p:txBody>
          <a:bodyPr lIns="90000" rIns="90000" tIns="45000" bIns="45000">
            <a:spAutoFit/>
          </a:bodyPr>
          <a:p>
            <a:pPr marL="144000" indent="-143640">
              <a:lnSpc>
                <a:spcPct val="100000"/>
              </a:lnSpc>
            </a:pPr>
            <a:r>
              <a:rPr b="1" lang="cs-CZ" sz="1600" spc="-1" strike="noStrike">
                <a:solidFill>
                  <a:srgbClr val="002060"/>
                </a:solidFill>
                <a:latin typeface="Calibri"/>
                <a:ea typeface="Calibri"/>
              </a:rPr>
              <a:t>Nařízená karanténa</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O nařízení karantény, jejím trvání a ukončení rozhoduje </a:t>
            </a:r>
            <a:r>
              <a:rPr b="1" lang="cs-CZ" sz="1600" spc="-1" strike="noStrike">
                <a:solidFill>
                  <a:srgbClr val="990000"/>
                </a:solidFill>
                <a:latin typeface="Calibri"/>
                <a:ea typeface="Calibri"/>
              </a:rPr>
              <a:t>orgán ochrany veřejného zdraví </a:t>
            </a:r>
            <a:r>
              <a:rPr b="0" lang="cs-CZ" sz="1600" spc="-1" strike="noStrike">
                <a:solidFill>
                  <a:srgbClr val="000000"/>
                </a:solidFill>
                <a:latin typeface="Calibri"/>
                <a:ea typeface="Calibri"/>
              </a:rPr>
              <a:t>(místně příslušná hygienická stanice).</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Zaměstnanci přísluší náhrada mzdy nebo platu stejně, jako v případě, když je </a:t>
            </a:r>
            <a:r>
              <a:rPr b="1" lang="cs-CZ" sz="1600" spc="-1" strike="noStrike">
                <a:solidFill>
                  <a:srgbClr val="990000"/>
                </a:solidFill>
                <a:latin typeface="Calibri"/>
                <a:ea typeface="Calibri"/>
              </a:rPr>
              <a:t>dočasně práce neschopen</a:t>
            </a:r>
            <a:r>
              <a:rPr b="0" lang="cs-CZ" sz="1600" spc="-1" strike="noStrike">
                <a:solidFill>
                  <a:srgbClr val="000000"/>
                </a:solidFill>
                <a:latin typeface="Calibri"/>
                <a:ea typeface="Calibri"/>
              </a:rPr>
              <a:t>.</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Zaměstnanec má právo na náhradu mzdy/platu od zaměstnavatele za období </a:t>
            </a:r>
            <a:r>
              <a:rPr b="1" lang="cs-CZ" sz="1600" spc="-1" strike="noStrike">
                <a:solidFill>
                  <a:srgbClr val="990000"/>
                </a:solidFill>
                <a:latin typeface="Calibri"/>
                <a:ea typeface="Calibri"/>
              </a:rPr>
              <a:t>prvních 14 kalendářních </a:t>
            </a:r>
            <a:r>
              <a:rPr b="0" lang="cs-CZ" sz="1600" spc="-1" strike="noStrike">
                <a:solidFill>
                  <a:srgbClr val="000000"/>
                </a:solidFill>
                <a:latin typeface="Calibri"/>
                <a:ea typeface="Calibri"/>
              </a:rPr>
              <a:t>dní.</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1" lang="cs-CZ" sz="1600" spc="-1" strike="noStrike">
                <a:solidFill>
                  <a:srgbClr val="002060"/>
                </a:solidFill>
                <a:latin typeface="Calibri"/>
                <a:ea typeface="Calibri"/>
              </a:rPr>
              <a:t>Ošetřování dítěte</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Z</a:t>
            </a:r>
            <a:r>
              <a:rPr b="0" lang="cs-CZ" sz="1600" spc="-1" strike="noStrike">
                <a:solidFill>
                  <a:srgbClr val="000000"/>
                </a:solidFill>
                <a:latin typeface="Calibri"/>
                <a:ea typeface="Calibri"/>
              </a:rPr>
              <a:t>aměstnavatel omluví nepřítomnost zaměstnance v práci po dobu ošetřování </a:t>
            </a:r>
            <a:r>
              <a:rPr b="1" lang="cs-CZ" sz="1600" spc="-1" strike="noStrike">
                <a:solidFill>
                  <a:srgbClr val="990000"/>
                </a:solidFill>
                <a:latin typeface="Calibri"/>
                <a:ea typeface="Calibri"/>
              </a:rPr>
              <a:t>dítěte mladšího než 13 let</a:t>
            </a:r>
            <a:r>
              <a:rPr b="0" lang="cs-CZ" sz="1600" spc="-1" strike="noStrike">
                <a:solidFill>
                  <a:srgbClr val="000000"/>
                </a:solidFill>
                <a:latin typeface="Calibri"/>
                <a:ea typeface="Calibri"/>
              </a:rPr>
              <a:t>.</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Zaměstnavatel dodrží po</a:t>
            </a:r>
            <a:r>
              <a:rPr b="0" lang="cs-CZ" sz="1600" spc="-1" strike="noStrike">
                <a:solidFill>
                  <a:srgbClr val="000000"/>
                </a:solidFill>
                <a:latin typeface="Calibri"/>
                <a:ea typeface="Calibri"/>
              </a:rPr>
              <a:t>dmínky pro vzniku nároku na ošetřovné podle </a:t>
            </a:r>
            <a:r>
              <a:rPr b="1" lang="cs-CZ" sz="1600" spc="-1" strike="noStrike">
                <a:solidFill>
                  <a:srgbClr val="990000"/>
                </a:solidFill>
                <a:latin typeface="Calibri"/>
                <a:ea typeface="Calibri"/>
              </a:rPr>
              <a:t>zákona o zdravotním pojištění (§ 39)</a:t>
            </a:r>
            <a:r>
              <a:rPr b="0" lang="cs-CZ" sz="1600" spc="-1" strike="noStrike">
                <a:solidFill>
                  <a:srgbClr val="000000"/>
                </a:solidFill>
                <a:latin typeface="Calibri"/>
                <a:ea typeface="Calibri"/>
              </a:rPr>
              <a:t>.</a:t>
            </a:r>
            <a:endParaRPr b="0" lang="cs-CZ" sz="1600" spc="-1" strike="noStrike">
              <a:latin typeface="Arial"/>
            </a:endParaRPr>
          </a:p>
          <a:p>
            <a:pPr marL="144000" indent="-143640">
              <a:lnSpc>
                <a:spcPct val="100000"/>
              </a:lnSpc>
            </a:pP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Nárok na ošetřovné při péči o dítě do 13 let z důvodu uzavření dětského výchovného zařízení uplatňuje zaměstnanec </a:t>
            </a:r>
            <a:r>
              <a:rPr b="1" lang="cs-CZ" sz="1600" spc="-1" strike="noStrike">
                <a:solidFill>
                  <a:srgbClr val="990000"/>
                </a:solidFill>
                <a:latin typeface="Calibri"/>
                <a:ea typeface="Calibri"/>
              </a:rPr>
              <a:t>tiskopisem</a:t>
            </a:r>
            <a:endParaRPr b="0" lang="cs-CZ" sz="1600" spc="-1" strike="noStrike">
              <a:latin typeface="Arial"/>
            </a:endParaRPr>
          </a:p>
        </p:txBody>
      </p:sp>
      <p:pic>
        <p:nvPicPr>
          <p:cNvPr id="54" name="Obrázek 2" descr=""/>
          <p:cNvPicPr/>
          <p:nvPr/>
        </p:nvPicPr>
        <p:blipFill>
          <a:blip r:embed="rId1"/>
          <a:srcRect l="6450" t="15349" r="21134" b="9262"/>
          <a:stretch/>
        </p:blipFill>
        <p:spPr>
          <a:xfrm>
            <a:off x="3278520" y="3982320"/>
            <a:ext cx="4171680" cy="2714400"/>
          </a:xfrm>
          <a:prstGeom prst="rect">
            <a:avLst/>
          </a:prstGeom>
          <a:ln>
            <a:noFill/>
          </a:ln>
        </p:spPr>
      </p:pic>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
          <p:cNvSpPr/>
          <p:nvPr/>
        </p:nvSpPr>
        <p:spPr>
          <a:xfrm>
            <a:off x="493920" y="399960"/>
            <a:ext cx="11521080" cy="568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600" spc="-1" strike="noStrike">
                <a:solidFill>
                  <a:srgbClr val="002060"/>
                </a:solidFill>
                <a:latin typeface="Calibri"/>
                <a:ea typeface="Times New Roman"/>
              </a:rPr>
              <a:t>3.2 Překážky na straně zaměstnavatele</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Překážkami na straně zaměstnavatele jsou podle § 207 až 209 zákoníku práce:</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Times New Roman"/>
                <a:ea typeface="Times New Roman"/>
              </a:rPr>
              <a:t> </a:t>
            </a:r>
            <a:r>
              <a:rPr b="0" lang="cs-CZ" sz="1600" spc="-1" strike="noStrike">
                <a:solidFill>
                  <a:srgbClr val="000000"/>
                </a:solidFill>
                <a:latin typeface="Calibri"/>
                <a:ea typeface="Times New Roman"/>
              </a:rPr>
              <a:t>prostoje,</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Times New Roman"/>
                <a:ea typeface="Times New Roman"/>
              </a:rPr>
              <a:t> </a:t>
            </a:r>
            <a:r>
              <a:rPr b="0" lang="cs-CZ" sz="1600" spc="-1" strike="noStrike">
                <a:solidFill>
                  <a:srgbClr val="000000"/>
                </a:solidFill>
                <a:latin typeface="Calibri"/>
                <a:ea typeface="Times New Roman"/>
              </a:rPr>
              <a:t>přerušení práce způsobené nepříznivými povětrnostními vlivy nebo živelní událostí,</a:t>
            </a: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Times New Roman"/>
                <a:ea typeface="Times New Roman"/>
              </a:rPr>
              <a:t> </a:t>
            </a:r>
            <a:r>
              <a:rPr b="0" lang="cs-CZ" sz="1600" spc="-1" strike="noStrike">
                <a:solidFill>
                  <a:srgbClr val="000000"/>
                </a:solidFill>
                <a:latin typeface="Calibri"/>
                <a:ea typeface="Times New Roman"/>
              </a:rPr>
              <a:t>jiné překážky v práci na straně zaměstnavatele.</a:t>
            </a:r>
            <a:endParaRPr b="0" lang="cs-CZ" sz="1600" spc="-1" strike="noStrike">
              <a:latin typeface="Arial"/>
            </a:endParaRPr>
          </a:p>
          <a:p>
            <a:pPr>
              <a:lnSpc>
                <a:spcPct val="100000"/>
              </a:lnSpc>
            </a:pPr>
            <a:r>
              <a:rPr b="1"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1" lang="cs-CZ" sz="1600" spc="-1" strike="noStrike">
                <a:solidFill>
                  <a:srgbClr val="990000"/>
                </a:solidFill>
                <a:latin typeface="Calibri"/>
                <a:ea typeface="Times New Roman"/>
              </a:rPr>
              <a:t>Jiné překážky v práci na straně zaměstnavatele</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Zákaz osobní účasti žáků ve školách může být i jinou překážkou na straně zaměstnavatele. </a:t>
            </a:r>
            <a:r>
              <a:rPr b="1" lang="cs-CZ" sz="1600" spc="-1" strike="noStrike">
                <a:solidFill>
                  <a:srgbClr val="990000"/>
                </a:solidFill>
                <a:latin typeface="Calibri"/>
                <a:ea typeface="Times New Roman"/>
              </a:rPr>
              <a:t>Zaměstnanec nemůže konat práci </a:t>
            </a:r>
            <a:r>
              <a:rPr b="0" lang="cs-CZ" sz="1600" spc="-1" strike="noStrike">
                <a:solidFill>
                  <a:srgbClr val="000000"/>
                </a:solidFill>
                <a:latin typeface="Calibri"/>
                <a:ea typeface="Times New Roman"/>
              </a:rPr>
              <a:t>pro jiné překážky na straně zaměstnavatele, než jsou prostoje nebo přerušení práce. Za jinou překážku v práci </a:t>
            </a:r>
            <a:r>
              <a:rPr b="1" lang="cs-CZ" sz="1600" spc="-1" strike="noStrike">
                <a:solidFill>
                  <a:srgbClr val="990000"/>
                </a:solidFill>
                <a:latin typeface="Calibri"/>
                <a:ea typeface="Times New Roman"/>
              </a:rPr>
              <a:t>přísluší zaměstnanci náhrada mzdy nebo platu ve výši průměrného výdělku </a:t>
            </a:r>
            <a:r>
              <a:rPr b="0" lang="cs-CZ" sz="1600" spc="-1" strike="noStrike">
                <a:solidFill>
                  <a:srgbClr val="000000"/>
                </a:solidFill>
                <a:latin typeface="Calibri"/>
                <a:ea typeface="Times New Roman"/>
              </a:rPr>
              <a:t>(§ 208 zákoníku práce).</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POZOR! Průměrný výdělek se tedy zjišťuje jako průměrný hrubý hodinový výdělek dosažený zaměstnancem v rozhodném období, kterým je </a:t>
            </a:r>
            <a:r>
              <a:rPr b="1" lang="cs-CZ" sz="1600" spc="-1" strike="noStrike">
                <a:solidFill>
                  <a:srgbClr val="990000"/>
                </a:solidFill>
                <a:latin typeface="Calibri"/>
                <a:ea typeface="Times New Roman"/>
              </a:rPr>
              <a:t>předchozí kalendářní čtvrtletí</a:t>
            </a:r>
            <a:r>
              <a:rPr b="0" lang="cs-CZ" sz="1600" spc="-1" strike="noStrike">
                <a:solidFill>
                  <a:srgbClr val="000000"/>
                </a:solidFill>
                <a:latin typeface="Calibri"/>
                <a:ea typeface="Times New Roman"/>
              </a:rPr>
              <a:t>. Prosincové výplaty byly většinou spojeny s odměnami, které by se odrazily v průměrném výdělku. Pro rozpočet školy je výhodnější výpočet průměrného výdělku z měsíců leden únor, březen. Tedy v březnu nedávat překážku v práci.</a:t>
            </a:r>
            <a:endParaRPr b="0" lang="cs-CZ" sz="1600" spc="-1" strike="noStrike">
              <a:latin typeface="Arial"/>
            </a:endParaRPr>
          </a:p>
          <a:p>
            <a:pPr>
              <a:lnSpc>
                <a:spcPct val="100000"/>
              </a:lnSpc>
            </a:pPr>
            <a:r>
              <a:rPr b="1" lang="cs-CZ" sz="1600" spc="-1" strike="noStrike">
                <a:solidFill>
                  <a:srgbClr val="000000"/>
                </a:solidFill>
                <a:latin typeface="Times New Roman"/>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POZOR! Aby měl pedagogický pracovník nárok na překážku v práci na straně zaměstnavatele, </a:t>
            </a:r>
            <a:r>
              <a:rPr b="1" lang="cs-CZ" sz="1600" spc="-1" strike="noStrike">
                <a:solidFill>
                  <a:srgbClr val="800000"/>
                </a:solidFill>
                <a:latin typeface="Calibri"/>
                <a:ea typeface="Times New Roman"/>
              </a:rPr>
              <a:t>nesměl by vykonávat </a:t>
            </a:r>
            <a:r>
              <a:rPr b="0" lang="cs-CZ" sz="1600" spc="-1" strike="noStrike">
                <a:solidFill>
                  <a:srgbClr val="000000"/>
                </a:solidFill>
                <a:latin typeface="Calibri"/>
                <a:ea typeface="Times New Roman"/>
              </a:rPr>
              <a:t>nejenom přímou pedagogickou činnost, ale také </a:t>
            </a:r>
            <a:r>
              <a:rPr b="1" lang="cs-CZ" sz="1600" spc="-1" strike="noStrike">
                <a:solidFill>
                  <a:srgbClr val="990000"/>
                </a:solidFill>
                <a:latin typeface="Calibri"/>
                <a:ea typeface="Times New Roman"/>
              </a:rPr>
              <a:t>práce související</a:t>
            </a:r>
            <a:r>
              <a:rPr b="0" lang="cs-CZ" sz="1600" spc="-1" strike="noStrike">
                <a:solidFill>
                  <a:srgbClr val="000000"/>
                </a:solidFill>
                <a:latin typeface="Calibri"/>
                <a:ea typeface="Times New Roman"/>
              </a:rPr>
              <a:t>.</a:t>
            </a:r>
            <a:endParaRPr b="0" lang="cs-CZ" sz="1600" spc="-1" strike="noStrike">
              <a:latin typeface="Arial"/>
            </a:endParaRPr>
          </a:p>
          <a:p>
            <a:pPr>
              <a:lnSpc>
                <a:spcPct val="100000"/>
              </a:lnSpc>
            </a:pPr>
            <a:r>
              <a:rPr b="0" lang="cs-CZ" sz="1600" spc="-1" strike="noStrike">
                <a:solidFill>
                  <a:srgbClr val="000000"/>
                </a:solidFill>
                <a:latin typeface="Times New Roman"/>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POZOR! V </a:t>
            </a:r>
            <a:r>
              <a:rPr b="1" lang="cs-CZ" sz="1600" spc="-1" strike="noStrike">
                <a:solidFill>
                  <a:srgbClr val="990000"/>
                </a:solidFill>
                <a:latin typeface="Calibri"/>
                <a:ea typeface="Times New Roman"/>
              </a:rPr>
              <a:t>evidenci pracovní doby </a:t>
            </a:r>
            <a:r>
              <a:rPr b="0" lang="cs-CZ" sz="1600" spc="-1" strike="noStrike">
                <a:solidFill>
                  <a:srgbClr val="000000"/>
                </a:solidFill>
                <a:latin typeface="Calibri"/>
                <a:ea typeface="Times New Roman"/>
              </a:rPr>
              <a:t>se musí vykazovat překážka v práci na straně zaměstnavatele a zaměstnanec nemůže ani využívat zvýhodněné závodní stravování.</a:t>
            </a:r>
            <a:endParaRPr b="0" lang="cs-CZ" sz="1600" spc="-1" strike="noStrike">
              <a:latin typeface="Arial"/>
            </a:endParaRPr>
          </a:p>
          <a:p>
            <a:pPr>
              <a:lnSpc>
                <a:spcPct val="100000"/>
              </a:lnSpc>
            </a:pPr>
            <a:r>
              <a:rPr b="0" lang="cs-CZ" sz="1600" spc="-1" strike="noStrike">
                <a:solidFill>
                  <a:srgbClr val="000000"/>
                </a:solidFill>
                <a:latin typeface="Times New Roman"/>
                <a:ea typeface="Times New Roman"/>
              </a:rPr>
              <a:t> </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CustomShape 1"/>
          <p:cNvSpPr/>
          <p:nvPr/>
        </p:nvSpPr>
        <p:spPr>
          <a:xfrm>
            <a:off x="311040" y="260640"/>
            <a:ext cx="11557800" cy="50194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800" spc="-1" strike="noStrike">
                <a:solidFill>
                  <a:srgbClr val="0000ff"/>
                </a:solidFill>
                <a:latin typeface="Calibri"/>
                <a:ea typeface="Calibri"/>
              </a:rPr>
              <a:t>4. </a:t>
            </a:r>
            <a:r>
              <a:rPr b="1" lang="cs-CZ" sz="1800" spc="-1" strike="noStrike">
                <a:solidFill>
                  <a:srgbClr val="0000ff"/>
                </a:solidFill>
                <a:latin typeface="Calibri"/>
                <a:ea typeface="Calibri"/>
              </a:rPr>
              <a:t>Čerpání dovolené</a:t>
            </a:r>
            <a:endParaRPr b="0" lang="cs-CZ" sz="18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Zaměstnavatel se může se zaměstnancem </a:t>
            </a:r>
            <a:r>
              <a:rPr b="1" lang="cs-CZ" sz="1600" spc="-1" strike="noStrike">
                <a:solidFill>
                  <a:srgbClr val="990000"/>
                </a:solidFill>
                <a:latin typeface="Calibri"/>
                <a:ea typeface="Times New Roman"/>
              </a:rPr>
              <a:t>dohodnout</a:t>
            </a:r>
            <a:r>
              <a:rPr b="0" lang="cs-CZ" sz="1600" spc="-1" strike="noStrike">
                <a:solidFill>
                  <a:srgbClr val="000000"/>
                </a:solidFill>
                <a:latin typeface="Calibri"/>
                <a:ea typeface="Times New Roman"/>
              </a:rPr>
              <a:t> na čerpání dovolené; obecně platí, že </a:t>
            </a:r>
            <a:r>
              <a:rPr b="1" lang="cs-CZ" sz="1600" spc="-1" strike="noStrike">
                <a:solidFill>
                  <a:srgbClr val="990000"/>
                </a:solidFill>
                <a:latin typeface="Calibri"/>
                <a:ea typeface="Times New Roman"/>
              </a:rPr>
              <a:t>určenou dobu čerpání dovolené </a:t>
            </a:r>
            <a:r>
              <a:rPr b="0" lang="cs-CZ" sz="1600" spc="-1" strike="noStrike">
                <a:solidFill>
                  <a:srgbClr val="000000"/>
                </a:solidFill>
                <a:latin typeface="Calibri"/>
                <a:ea typeface="Times New Roman"/>
              </a:rPr>
              <a:t>je zaměstnavatel povinen oznámit zaměstnanci písemně alespoň </a:t>
            </a:r>
            <a:r>
              <a:rPr b="1" lang="cs-CZ" sz="1600" spc="-1" strike="noStrike">
                <a:solidFill>
                  <a:srgbClr val="990000"/>
                </a:solidFill>
                <a:latin typeface="Calibri"/>
                <a:ea typeface="Times New Roman"/>
              </a:rPr>
              <a:t>14 dnů předem</a:t>
            </a:r>
            <a:r>
              <a:rPr b="0" lang="cs-CZ" sz="1600" spc="-1" strike="noStrike">
                <a:solidFill>
                  <a:srgbClr val="000000"/>
                </a:solidFill>
                <a:latin typeface="Calibri"/>
                <a:ea typeface="Times New Roman"/>
              </a:rPr>
              <a:t>, pokud se nedohodne se zaměstnancem na kratší době (§ 217 odst. 1 zákoníku práce). Bez dohody se zaměstnancem mu nemůže zaměstnavatel určit dovolenou „ze dne na den“. Za porušení povinností na úseku dovolené může orgán inspekce práce zaměstnavateli uložit pokutu až do výše 200 000 Kč (zákon č. 251/2005 Sb., o inspekci práce). Toto řešení by bylo možné pouze u nepedagogických pracovníků. Pedagogičtí pracovníci čerpají dovolenou zpravidla na dobu školních prázdnin (vyhláška č. 263/20077 Sb.).</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Čerpání dovolené pedagogických pracovníků zpřesňuje § 4 vyhlášky č. 263/2007 Sb., pracovní řád.: Dobu čerpání dovolené určuje ředitel školy </a:t>
            </a:r>
            <a:r>
              <a:rPr b="1" lang="cs-CZ" sz="1600" spc="-1" strike="noStrike">
                <a:solidFill>
                  <a:srgbClr val="800000"/>
                </a:solidFill>
                <a:latin typeface="Calibri"/>
                <a:ea typeface="Times New Roman"/>
              </a:rPr>
              <a:t>zpravidla na dobu školních prázdnin.</a:t>
            </a:r>
            <a:endParaRPr b="0" lang="cs-CZ" sz="1600" spc="-1" strike="noStrike">
              <a:latin typeface="Arial"/>
            </a:endParaRPr>
          </a:p>
          <a:p>
            <a:pPr>
              <a:lnSpc>
                <a:spcPct val="100000"/>
              </a:lnSpc>
            </a:pPr>
            <a:endParaRPr b="0" lang="cs-CZ" sz="1600" spc="-1" strike="noStrike">
              <a:latin typeface="Arial"/>
            </a:endParaRPr>
          </a:p>
          <a:p>
            <a:pPr>
              <a:lnSpc>
                <a:spcPct val="100000"/>
              </a:lnSpc>
            </a:pPr>
            <a:endParaRPr b="0" lang="cs-CZ" sz="1600" spc="-1" strike="noStrike">
              <a:latin typeface="Arial"/>
            </a:endParaRPr>
          </a:p>
          <a:p>
            <a:pPr>
              <a:lnSpc>
                <a:spcPct val="100000"/>
              </a:lnSpc>
            </a:pPr>
            <a:r>
              <a:rPr b="1" lang="cs-CZ" sz="1800" spc="-1" strike="noStrike">
                <a:solidFill>
                  <a:srgbClr val="0000ff"/>
                </a:solidFill>
                <a:latin typeface="Calibri"/>
                <a:ea typeface="Times New Roman"/>
              </a:rPr>
              <a:t>5. Volno ke studiu</a:t>
            </a:r>
            <a:endParaRPr b="0" lang="cs-CZ" sz="18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Ředitel školy může pedagogickému pracovníkovi určit volno ke studiu dle § 24 odst. 4 písm. b) zákona o pedagogických pracovnících, tzv </a:t>
            </a:r>
            <a:r>
              <a:rPr b="1" lang="cs-CZ" sz="1600" spc="-1" strike="noStrike">
                <a:solidFill>
                  <a:srgbClr val="990000"/>
                </a:solidFill>
                <a:latin typeface="Calibri"/>
                <a:ea typeface="Times New Roman"/>
              </a:rPr>
              <a:t>samostudium</a:t>
            </a:r>
            <a:r>
              <a:rPr b="0" lang="cs-CZ" sz="1600" spc="-1" strike="noStrike">
                <a:solidFill>
                  <a:srgbClr val="000000"/>
                </a:solidFill>
                <a:latin typeface="Calibri"/>
                <a:ea typeface="Times New Roman"/>
              </a:rPr>
              <a:t>. Doba trvání samostudia je 12 pracovních dnů ve školním roce. Je potřeba zkontrolovat, zda pracovník studijní volno již nečerpal, například během </a:t>
            </a:r>
            <a:r>
              <a:rPr b="1" lang="cs-CZ" sz="1600" spc="-1" strike="noStrike">
                <a:solidFill>
                  <a:srgbClr val="990000"/>
                </a:solidFill>
                <a:latin typeface="Calibri"/>
                <a:ea typeface="Times New Roman"/>
              </a:rPr>
              <a:t>jarních prázdnin</a:t>
            </a:r>
            <a:r>
              <a:rPr b="0" lang="cs-CZ" sz="1600" spc="-1" strike="noStrike">
                <a:solidFill>
                  <a:srgbClr val="000000"/>
                </a:solidFill>
                <a:latin typeface="Calibri"/>
                <a:ea typeface="Times New Roman"/>
              </a:rPr>
              <a:t>.</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Má-li zaměstnanec volno k samostudiu, nepřísluší mu plat, ale náhrada platu. Zaměstnanci tedy nelze ukládat na toto období žádné pracovní úkoly.</a:t>
            </a:r>
            <a:endParaRPr b="0" lang="cs-CZ" sz="1600" spc="-1" strike="noStrike">
              <a:latin typeface="Arial"/>
            </a:endParaRPr>
          </a:p>
          <a:p>
            <a:pPr>
              <a:lnSpc>
                <a:spcPct val="100000"/>
              </a:lnSpc>
            </a:pP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320040" y="428040"/>
            <a:ext cx="11512080" cy="35283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800" spc="-1" strike="noStrike">
                <a:solidFill>
                  <a:srgbClr val="0000ff"/>
                </a:solidFill>
                <a:latin typeface="Calibri"/>
              </a:rPr>
              <a:t>6. Zjišťování údajů o zdravotním stavu zaměstnanců  </a:t>
            </a:r>
            <a:endParaRPr b="0" lang="cs-CZ" sz="1800" spc="-1" strike="noStrike">
              <a:latin typeface="Arial"/>
            </a:endParaRPr>
          </a:p>
          <a:p>
            <a:pPr>
              <a:lnSpc>
                <a:spcPct val="100000"/>
              </a:lnSpc>
            </a:pPr>
            <a:br/>
            <a:r>
              <a:rPr b="0" lang="cs-CZ" sz="1600" spc="-1" strike="noStrike">
                <a:solidFill>
                  <a:srgbClr val="000000"/>
                </a:solidFill>
                <a:latin typeface="Calibri"/>
              </a:rPr>
              <a:t>Zákoník práce obecně ukládá zaměstnavateli </a:t>
            </a:r>
            <a:r>
              <a:rPr b="1" lang="cs-CZ" sz="1600" spc="-1" strike="noStrike">
                <a:solidFill>
                  <a:srgbClr val="800000"/>
                </a:solidFill>
                <a:latin typeface="Calibri"/>
              </a:rPr>
              <a:t>povinnost vytvářet bezpečné </a:t>
            </a:r>
            <a:r>
              <a:rPr b="0" lang="cs-CZ" sz="1600" spc="-1" strike="noStrike">
                <a:solidFill>
                  <a:srgbClr val="000000"/>
                </a:solidFill>
                <a:latin typeface="Calibri"/>
              </a:rPr>
              <a:t>a zdraví neohrožující pracovní prostředí a pracovní podmínky vhodnou organizací bezpečnosti a ochrany zdraví při práci a přijímáním opatření k předcházení rizikům.</a:t>
            </a:r>
            <a:br/>
            <a:br/>
            <a:r>
              <a:rPr b="0" lang="cs-CZ" sz="1600" spc="-1" strike="noStrike">
                <a:solidFill>
                  <a:srgbClr val="000000"/>
                </a:solidFill>
                <a:latin typeface="Calibri"/>
              </a:rPr>
              <a:t>V konkrétních situacích je zaměstnavatel povinen postupovat tak, aby </a:t>
            </a:r>
            <a:r>
              <a:rPr b="1" lang="cs-CZ" sz="1600" spc="-1" strike="noStrike">
                <a:solidFill>
                  <a:srgbClr val="800000"/>
                </a:solidFill>
                <a:latin typeface="Calibri"/>
              </a:rPr>
              <a:t>předcházel rizikům, odstraňoval je nebo minimalizoval</a:t>
            </a:r>
            <a:r>
              <a:rPr b="0" lang="cs-CZ" sz="1600" spc="-1" strike="noStrike">
                <a:solidFill>
                  <a:srgbClr val="000000"/>
                </a:solidFill>
                <a:latin typeface="Calibri"/>
              </a:rPr>
              <a:t>, mluví se o tzv. prevenční povinnosti. Zaměstnavatel je tedy v situaci ohrožení </a:t>
            </a:r>
            <a:r>
              <a:rPr b="1" lang="cs-CZ" sz="1600" spc="-1" strike="noStrike">
                <a:solidFill>
                  <a:srgbClr val="800000"/>
                </a:solidFill>
                <a:latin typeface="Calibri"/>
              </a:rPr>
              <a:t>povinen přijmout potřebná ochranná opatření odpovídající daným okolnostem</a:t>
            </a:r>
            <a:r>
              <a:rPr b="0" lang="cs-CZ" sz="1600" spc="-1" strike="noStrike">
                <a:solidFill>
                  <a:srgbClr val="000000"/>
                </a:solidFill>
                <a:latin typeface="Calibri"/>
              </a:rPr>
              <a:t>. Je přirozeně vhodné postupovat v součinnosti s orgány ochrany veřejného zdraví, kterým je také zaměstnavatel v některých situacích povinen ohlásit skutečnosti stanovené právní úpravou.  </a:t>
            </a:r>
            <a:br/>
            <a:br/>
            <a:r>
              <a:rPr b="0" lang="cs-CZ" sz="1600" spc="-1" strike="noStrike">
                <a:solidFill>
                  <a:srgbClr val="000000"/>
                </a:solidFill>
                <a:latin typeface="Calibri"/>
              </a:rPr>
              <a:t>Zaměstnavatelé musí také v rámci preventivní povinnosti </a:t>
            </a:r>
            <a:r>
              <a:rPr b="1" lang="cs-CZ" sz="1600" spc="-1" strike="noStrike">
                <a:solidFill>
                  <a:srgbClr val="800000"/>
                </a:solidFill>
                <a:latin typeface="Calibri"/>
              </a:rPr>
              <a:t>informovat o rizicích vhodným způsobem ostatní zaměstnance</a:t>
            </a:r>
            <a:r>
              <a:rPr b="0" lang="cs-CZ" sz="1600" spc="-1" strike="noStrike">
                <a:solidFill>
                  <a:srgbClr val="000000"/>
                </a:solidFill>
                <a:latin typeface="Calibri"/>
              </a:rPr>
              <a:t>. Takové riziko může spočívat v tom, že na pracovišti se vyskytuje nebo vyskytovala nakažená osoba. Tehdy zaměstnavatel postupuje tak, že učiní veškerá nezbytná opatření. Skutečnosti o konkrétní osobě sděluje zaměstnavatel </a:t>
            </a:r>
            <a:r>
              <a:rPr b="1" lang="cs-CZ" sz="1600" spc="-1" strike="noStrike">
                <a:solidFill>
                  <a:srgbClr val="800000"/>
                </a:solidFill>
                <a:latin typeface="Calibri"/>
              </a:rPr>
              <a:t>pouze v rozsahu nezbytném k ochraně zdraví</a:t>
            </a:r>
            <a:r>
              <a:rPr b="0" lang="cs-CZ" sz="1600" spc="-1" strike="noStrike">
                <a:solidFill>
                  <a:srgbClr val="000000"/>
                </a:solidFill>
                <a:latin typeface="Calibri"/>
              </a:rPr>
              <a:t>, vždy tak aby nebyla dotčena důstojnost a integrita této osoby. </a:t>
            </a:r>
            <a:r>
              <a:rPr b="1" lang="cs-CZ" sz="1600" spc="-1" strike="noStrike">
                <a:solidFill>
                  <a:srgbClr val="000000"/>
                </a:solidFill>
                <a:latin typeface="Calibri"/>
              </a:rPr>
              <a:t> </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CustomShape 1"/>
          <p:cNvSpPr/>
          <p:nvPr/>
        </p:nvSpPr>
        <p:spPr>
          <a:xfrm>
            <a:off x="429840" y="260640"/>
            <a:ext cx="11338200" cy="49885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800" spc="-1" strike="noStrike">
                <a:solidFill>
                  <a:srgbClr val="0000ff"/>
                </a:solidFill>
                <a:latin typeface="Calibri"/>
                <a:ea typeface="Calibri"/>
              </a:rPr>
              <a:t>7. Další souvislosti</a:t>
            </a:r>
            <a:endParaRPr b="0" lang="cs-CZ" sz="1800" spc="-1" strike="noStrike">
              <a:latin typeface="Arial"/>
            </a:endParaRPr>
          </a:p>
          <a:p>
            <a:pPr>
              <a:lnSpc>
                <a:spcPct val="100000"/>
              </a:lnSpc>
            </a:pPr>
            <a:r>
              <a:rPr b="1"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Times New Roman"/>
              </a:rPr>
              <a:t>Evidence pracovní doby (§ 96 zákoníku práce)</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Evidence pracovní doby by měla </a:t>
            </a:r>
            <a:r>
              <a:rPr b="1" lang="cs-CZ" sz="1600" spc="-1" strike="noStrike">
                <a:solidFill>
                  <a:srgbClr val="990000"/>
                </a:solidFill>
                <a:latin typeface="Calibri"/>
                <a:ea typeface="Times New Roman"/>
              </a:rPr>
              <a:t>obrážet skutečný stav věcí</a:t>
            </a:r>
            <a:r>
              <a:rPr b="0" lang="cs-CZ" sz="1600" spc="-1" strike="noStrike">
                <a:solidFill>
                  <a:srgbClr val="000000"/>
                </a:solidFill>
                <a:latin typeface="Calibri"/>
                <a:ea typeface="Times New Roman"/>
              </a:rPr>
              <a:t>, tedy například práci z domova, překážky v práci na straně zaměstnance nebo zaměstnavatele, dovolená apod. Evidence pracovní doby by měla obsahovat i důvody, proč zaměstnanci nepracují.</a:t>
            </a:r>
            <a:endParaRPr b="0" lang="cs-CZ" sz="1600" spc="-1" strike="noStrike">
              <a:latin typeface="Arial"/>
            </a:endParaRPr>
          </a:p>
          <a:p>
            <a:pPr>
              <a:lnSpc>
                <a:spcPct val="100000"/>
              </a:lnSpc>
            </a:pPr>
            <a:r>
              <a:rPr b="1"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Stravování zaměstnanců</a:t>
            </a:r>
            <a:endParaRPr b="0" lang="cs-CZ" sz="1600" spc="-1" strike="noStrike">
              <a:latin typeface="Arial"/>
            </a:endParaRPr>
          </a:p>
          <a:p>
            <a:pPr>
              <a:lnSpc>
                <a:spcPct val="100000"/>
              </a:lnSpc>
            </a:pPr>
            <a:r>
              <a:rPr b="0" lang="cs-CZ" sz="1600" spc="-1" strike="noStrike">
                <a:solidFill>
                  <a:srgbClr val="000000"/>
                </a:solidFill>
                <a:latin typeface="Calibri"/>
                <a:ea typeface="Calibri"/>
              </a:rPr>
              <a:t>Zaměstnanci škol a školských mají </a:t>
            </a:r>
            <a:r>
              <a:rPr b="1" lang="cs-CZ" sz="1600" spc="-1" strike="noStrike">
                <a:solidFill>
                  <a:srgbClr val="990000"/>
                </a:solidFill>
                <a:latin typeface="Calibri"/>
                <a:ea typeface="Calibri"/>
              </a:rPr>
              <a:t>nárok na jedno hlavní jídlo </a:t>
            </a:r>
            <a:r>
              <a:rPr b="0" lang="cs-CZ" sz="1600" spc="-1" strike="noStrike">
                <a:solidFill>
                  <a:srgbClr val="000000"/>
                </a:solidFill>
                <a:latin typeface="Calibri"/>
                <a:ea typeface="Calibri"/>
              </a:rPr>
              <a:t>během směny za sníženou úhradu za podmínek stanovených vyhláškami č. 430/2001 Sb. a č. 84/2005 Sb. Jednou z těchto podmínek je, že přítomnost zaměstnance v práci během této </a:t>
            </a:r>
            <a:r>
              <a:rPr b="1" lang="cs-CZ" sz="1600" spc="-1" strike="noStrike">
                <a:solidFill>
                  <a:srgbClr val="990000"/>
                </a:solidFill>
                <a:latin typeface="Calibri"/>
                <a:ea typeface="Calibri"/>
              </a:rPr>
              <a:t>směny trvá alespoň 3 hodiny</a:t>
            </a:r>
            <a:r>
              <a:rPr b="0" lang="cs-CZ" sz="1600" spc="-1" strike="noStrike">
                <a:solidFill>
                  <a:srgbClr val="000000"/>
                </a:solidFill>
                <a:latin typeface="Calibri"/>
                <a:ea typeface="Calibri"/>
              </a:rPr>
              <a:t>. Jde o odpracovanou směnu a </a:t>
            </a:r>
            <a:r>
              <a:rPr b="0" lang="cs-CZ" sz="1600" spc="-1" strike="noStrike">
                <a:solidFill>
                  <a:srgbClr val="222222"/>
                </a:solidFill>
                <a:latin typeface="Calibri"/>
                <a:ea typeface="Times New Roman"/>
              </a:rPr>
              <a:t>zaměstnanec musí vykonat práci v určitému rozsahu a v místě výkonu práce sjednaném v pracovní smlouvě</a:t>
            </a:r>
            <a:endParaRPr b="0" lang="cs-CZ" sz="1600" spc="-1" strike="noStrike">
              <a:latin typeface="Arial"/>
            </a:endParaRPr>
          </a:p>
          <a:p>
            <a:pPr>
              <a:lnSpc>
                <a:spcPct val="100000"/>
              </a:lnSpc>
            </a:pPr>
            <a:r>
              <a:rPr b="1"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Převedení na jinou práci</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Převedení na jinou práci, tak jak je definováno v § 41 zákoníku práce, </a:t>
            </a:r>
            <a:r>
              <a:rPr b="1" lang="cs-CZ" sz="1600" spc="-1" strike="noStrike">
                <a:solidFill>
                  <a:srgbClr val="990000"/>
                </a:solidFill>
                <a:latin typeface="Calibri"/>
                <a:ea typeface="Times New Roman"/>
              </a:rPr>
              <a:t>není vhodné řešení </a:t>
            </a:r>
            <a:r>
              <a:rPr b="0" lang="cs-CZ" sz="1600" spc="-1" strike="noStrike">
                <a:solidFill>
                  <a:srgbClr val="000000"/>
                </a:solidFill>
                <a:latin typeface="Calibri"/>
                <a:ea typeface="Times New Roman"/>
              </a:rPr>
              <a:t>současné situace, zejména pro pedagogické pracovníky.</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u="sng">
                <a:solidFill>
                  <a:srgbClr val="000000"/>
                </a:solidFill>
                <a:uFillTx/>
                <a:latin typeface="Calibri"/>
                <a:ea typeface="Times New Roman"/>
              </a:rPr>
              <a:t>Nadúvazkové hodiny</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Není možné proplácet nadúvazkové hodiny dle § 132 zákoníku práce. Nebyly odučeny.</a:t>
            </a:r>
            <a:endParaRPr b="0" lang="cs-CZ" sz="1600" spc="-1" strike="noStrike">
              <a:latin typeface="Arial"/>
            </a:endParaRPr>
          </a:p>
          <a:p>
            <a:pPr>
              <a:lnSpc>
                <a:spcPct val="100000"/>
              </a:lnSpc>
            </a:pPr>
            <a:endParaRPr b="0" lang="cs-CZ" sz="1600" spc="-1" strike="noStrike">
              <a:latin typeface="Arial"/>
            </a:endParaRPr>
          </a:p>
          <a:p>
            <a:pPr>
              <a:lnSpc>
                <a:spcPct val="100000"/>
              </a:lnSpc>
            </a:pP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807840" y="417240"/>
            <a:ext cx="10850400" cy="34974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cs-CZ" sz="1600" spc="-1" strike="noStrike">
                <a:solidFill>
                  <a:srgbClr val="800000"/>
                </a:solidFill>
                <a:latin typeface="Calibri"/>
                <a:ea typeface="Calibri"/>
              </a:rPr>
              <a:t>Obsah přednášky:</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i="1" lang="cs-CZ" sz="1600" spc="-1" strike="noStrike">
                <a:solidFill>
                  <a:srgbClr val="000000"/>
                </a:solidFill>
                <a:latin typeface="Calibri"/>
                <a:ea typeface="Calibri"/>
              </a:rPr>
              <a:t>1. Mimořádná opatření</a:t>
            </a:r>
            <a:endParaRPr b="0" lang="cs-CZ" sz="1600" spc="-1" strike="noStrike">
              <a:latin typeface="Arial"/>
            </a:endParaRPr>
          </a:p>
          <a:p>
            <a:pPr>
              <a:lnSpc>
                <a:spcPct val="100000"/>
              </a:lnSpc>
            </a:pPr>
            <a:r>
              <a:rPr b="0" i="1" lang="cs-CZ" sz="1600" spc="-1" strike="noStrike">
                <a:solidFill>
                  <a:srgbClr val="000000"/>
                </a:solidFill>
                <a:latin typeface="Calibri"/>
                <a:ea typeface="Calibri"/>
              </a:rPr>
              <a:t>2. Výkon práce při mimořádných opatřeních</a:t>
            </a:r>
            <a:endParaRPr b="0" lang="cs-CZ" sz="1600" spc="-1" strike="noStrike">
              <a:latin typeface="Arial"/>
            </a:endParaRPr>
          </a:p>
          <a:p>
            <a:pPr marL="449640">
              <a:lnSpc>
                <a:spcPct val="100000"/>
              </a:lnSpc>
            </a:pPr>
            <a:r>
              <a:rPr b="0" i="1" lang="cs-CZ" sz="1600" spc="-1" strike="noStrike">
                <a:solidFill>
                  <a:srgbClr val="000000"/>
                </a:solidFill>
                <a:latin typeface="Calibri"/>
                <a:ea typeface="Calibri"/>
              </a:rPr>
              <a:t>2.1 Změna místa výkonu práce</a:t>
            </a:r>
            <a:endParaRPr b="0" lang="cs-CZ" sz="1600" spc="-1" strike="noStrike">
              <a:latin typeface="Arial"/>
            </a:endParaRPr>
          </a:p>
          <a:p>
            <a:pPr marL="449640">
              <a:lnSpc>
                <a:spcPct val="100000"/>
              </a:lnSpc>
            </a:pPr>
            <a:r>
              <a:rPr b="0" i="1" lang="cs-CZ" sz="1600" spc="-1" strike="noStrike">
                <a:solidFill>
                  <a:srgbClr val="000000"/>
                </a:solidFill>
                <a:latin typeface="Calibri"/>
                <a:ea typeface="Calibri"/>
              </a:rPr>
              <a:t>2.2 Přímá a nepřímá práce pedagogických pracovníků </a:t>
            </a:r>
            <a:endParaRPr b="0" lang="cs-CZ" sz="1600" spc="-1" strike="noStrike">
              <a:latin typeface="Arial"/>
            </a:endParaRPr>
          </a:p>
          <a:p>
            <a:pPr marL="449640">
              <a:lnSpc>
                <a:spcPct val="100000"/>
              </a:lnSpc>
            </a:pPr>
            <a:r>
              <a:rPr b="0" i="1" lang="cs-CZ" sz="1600" spc="-1" strike="noStrike">
                <a:solidFill>
                  <a:srgbClr val="000000"/>
                </a:solidFill>
                <a:latin typeface="Calibri"/>
                <a:ea typeface="Calibri"/>
              </a:rPr>
              <a:t>2.4 Formy a metody práce</a:t>
            </a:r>
            <a:endParaRPr b="0" lang="cs-CZ" sz="1600" spc="-1" strike="noStrike">
              <a:latin typeface="Arial"/>
            </a:endParaRPr>
          </a:p>
          <a:p>
            <a:pPr marL="449640">
              <a:lnSpc>
                <a:spcPct val="100000"/>
              </a:lnSpc>
            </a:pPr>
            <a:r>
              <a:rPr b="0" i="1" lang="cs-CZ" sz="1600" spc="-1" strike="noStrike">
                <a:solidFill>
                  <a:srgbClr val="000000"/>
                </a:solidFill>
                <a:latin typeface="Calibri"/>
                <a:ea typeface="Calibri"/>
              </a:rPr>
              <a:t>2.5 Zadávání domácích úkolů a hodnocení žáků</a:t>
            </a:r>
            <a:endParaRPr b="0" lang="cs-CZ" sz="1600" spc="-1" strike="noStrike">
              <a:latin typeface="Arial"/>
            </a:endParaRPr>
          </a:p>
          <a:p>
            <a:pPr>
              <a:lnSpc>
                <a:spcPct val="100000"/>
              </a:lnSpc>
            </a:pPr>
            <a:r>
              <a:rPr b="0" i="1" lang="cs-CZ" sz="1600" spc="-1" strike="noStrike">
                <a:solidFill>
                  <a:srgbClr val="000000"/>
                </a:solidFill>
                <a:latin typeface="Calibri"/>
                <a:ea typeface="Calibri"/>
              </a:rPr>
              <a:t>3. Překážky v práci</a:t>
            </a:r>
            <a:endParaRPr b="0" lang="cs-CZ" sz="1600" spc="-1" strike="noStrike">
              <a:latin typeface="Arial"/>
            </a:endParaRPr>
          </a:p>
          <a:p>
            <a:pPr marL="449640">
              <a:lnSpc>
                <a:spcPct val="100000"/>
              </a:lnSpc>
            </a:pPr>
            <a:r>
              <a:rPr b="0" i="1" lang="cs-CZ" sz="1600" spc="-1" strike="noStrike">
                <a:solidFill>
                  <a:srgbClr val="000000"/>
                </a:solidFill>
                <a:latin typeface="Calibri"/>
                <a:ea typeface="Calibri"/>
              </a:rPr>
              <a:t>3.1 Překážky v práci na straně zaměstnance</a:t>
            </a:r>
            <a:endParaRPr b="0" lang="cs-CZ" sz="1600" spc="-1" strike="noStrike">
              <a:latin typeface="Arial"/>
            </a:endParaRPr>
          </a:p>
          <a:p>
            <a:pPr marL="449640">
              <a:lnSpc>
                <a:spcPct val="100000"/>
              </a:lnSpc>
            </a:pPr>
            <a:r>
              <a:rPr b="0" i="1" lang="cs-CZ" sz="1600" spc="-1" strike="noStrike">
                <a:solidFill>
                  <a:srgbClr val="000000"/>
                </a:solidFill>
                <a:latin typeface="Calibri"/>
                <a:ea typeface="Calibri"/>
              </a:rPr>
              <a:t>3.2 Překážky na straně zaměstnavatele</a:t>
            </a:r>
            <a:endParaRPr b="0" lang="cs-CZ" sz="1600" spc="-1" strike="noStrike">
              <a:latin typeface="Arial"/>
            </a:endParaRPr>
          </a:p>
          <a:p>
            <a:pPr>
              <a:lnSpc>
                <a:spcPct val="100000"/>
              </a:lnSpc>
            </a:pPr>
            <a:r>
              <a:rPr b="0" i="1" lang="cs-CZ" sz="1600" spc="-1" strike="noStrike">
                <a:solidFill>
                  <a:srgbClr val="000000"/>
                </a:solidFill>
                <a:latin typeface="Calibri"/>
                <a:ea typeface="Calibri"/>
              </a:rPr>
              <a:t>4. </a:t>
            </a:r>
            <a:r>
              <a:rPr b="0" i="1" lang="cs-CZ" sz="1600" spc="-1" strike="noStrike">
                <a:solidFill>
                  <a:srgbClr val="000000"/>
                </a:solidFill>
                <a:latin typeface="Calibri"/>
                <a:ea typeface="Calibri"/>
              </a:rPr>
              <a:t>Čerpání dovolené</a:t>
            </a:r>
            <a:endParaRPr b="0" lang="cs-CZ" sz="1600" spc="-1" strike="noStrike">
              <a:latin typeface="Arial"/>
            </a:endParaRPr>
          </a:p>
          <a:p>
            <a:pPr>
              <a:lnSpc>
                <a:spcPct val="100000"/>
              </a:lnSpc>
            </a:pPr>
            <a:r>
              <a:rPr b="0" i="1" lang="cs-CZ" sz="1600" spc="-1" strike="noStrike">
                <a:solidFill>
                  <a:srgbClr val="000000"/>
                </a:solidFill>
                <a:latin typeface="Calibri"/>
                <a:ea typeface="Calibri"/>
              </a:rPr>
              <a:t>5. Volno ke studiu</a:t>
            </a:r>
            <a:endParaRPr b="0" lang="cs-CZ" sz="1600" spc="-1" strike="noStrike">
              <a:latin typeface="Arial"/>
            </a:endParaRPr>
          </a:p>
          <a:p>
            <a:pPr>
              <a:lnSpc>
                <a:spcPct val="100000"/>
              </a:lnSpc>
            </a:pPr>
            <a:r>
              <a:rPr b="0" i="1" lang="cs-CZ" sz="1600" spc="-1" strike="noStrike">
                <a:solidFill>
                  <a:srgbClr val="000000"/>
                </a:solidFill>
                <a:latin typeface="Calibri"/>
                <a:ea typeface="Calibri"/>
              </a:rPr>
              <a:t>6. Další souvislosti</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210240" y="212760"/>
            <a:ext cx="11594160" cy="64486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800" spc="-1" strike="noStrike">
                <a:solidFill>
                  <a:srgbClr val="0000ff"/>
                </a:solidFill>
                <a:latin typeface="Calibri"/>
                <a:ea typeface="Calibri"/>
              </a:rPr>
              <a:t>1. Mimořádná opatření</a:t>
            </a:r>
            <a:endParaRPr b="0" lang="cs-CZ" sz="18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Mimořádné opatření Ministerstva zdravotnictví </a:t>
            </a:r>
            <a:r>
              <a:rPr b="1" lang="cs-CZ" sz="1600" spc="-1" strike="noStrike">
                <a:solidFill>
                  <a:srgbClr val="990000"/>
                </a:solidFill>
                <a:latin typeface="Calibri"/>
                <a:ea typeface="Calibri"/>
              </a:rPr>
              <a:t>zakazuje osobní účast žáků </a:t>
            </a:r>
            <a:r>
              <a:rPr b="0" lang="cs-CZ" sz="1600" spc="-1" strike="noStrike">
                <a:solidFill>
                  <a:srgbClr val="000000"/>
                </a:solidFill>
                <a:latin typeface="Calibri"/>
                <a:ea typeface="Calibri"/>
              </a:rPr>
              <a:t>na základním, středním a vyšším odborném vzdělávání ve školách a školských zařízeních od 11.3.2020 do dovolání. Toto opatření se ale </a:t>
            </a:r>
            <a:r>
              <a:rPr b="1" lang="cs-CZ" sz="1600" spc="-1" strike="noStrike">
                <a:solidFill>
                  <a:srgbClr val="990000"/>
                </a:solidFill>
                <a:latin typeface="Calibri"/>
                <a:ea typeface="Calibri"/>
              </a:rPr>
              <a:t>nevztahuje na zaměstnance školy</a:t>
            </a:r>
            <a:r>
              <a:rPr b="0" lang="cs-CZ" sz="1600" spc="-1" strike="noStrike">
                <a:solidFill>
                  <a:srgbClr val="000000"/>
                </a:solidFill>
                <a:latin typeface="Calibri"/>
                <a:ea typeface="Calibri"/>
              </a:rPr>
              <a:t>. Ti jsou povinni plnit úkoly dané ředitele školy a docházet do práce, jestliže jim to ředitel školy nařídí. Příkazy ředitele však musí být </a:t>
            </a:r>
            <a:r>
              <a:rPr b="1" lang="cs-CZ" sz="1600" spc="-1" strike="noStrike">
                <a:solidFill>
                  <a:srgbClr val="990000"/>
                </a:solidFill>
                <a:latin typeface="Calibri"/>
                <a:ea typeface="Calibri"/>
              </a:rPr>
              <a:t>v souladu s doporučeními Ministerstva zdravotnictví </a:t>
            </a:r>
            <a:r>
              <a:rPr b="0" lang="cs-CZ" sz="1600" spc="-1" strike="noStrike">
                <a:solidFill>
                  <a:srgbClr val="000000"/>
                </a:solidFill>
                <a:latin typeface="Calibri"/>
                <a:ea typeface="Calibri"/>
              </a:rPr>
              <a:t>(sborovna plná pedagogů 8 hodin denně, …).</a:t>
            </a:r>
            <a:endParaRPr b="0" lang="cs-CZ" sz="1600" spc="-1" strike="noStrike">
              <a:latin typeface="Arial"/>
            </a:endParaRPr>
          </a:p>
          <a:p>
            <a:pPr>
              <a:lnSpc>
                <a:spcPct val="100000"/>
              </a:lnSpc>
            </a:pPr>
            <a:endParaRPr b="0" lang="cs-CZ" sz="1600" spc="-1" strike="noStrike">
              <a:latin typeface="Arial"/>
            </a:endParaRPr>
          </a:p>
          <a:p>
            <a:pPr>
              <a:lnSpc>
                <a:spcPct val="100000"/>
              </a:lnSpc>
            </a:pPr>
            <a:r>
              <a:rPr b="1" lang="cs-CZ" sz="1600" spc="-1" strike="noStrike">
                <a:solidFill>
                  <a:srgbClr val="800000"/>
                </a:solidFill>
                <a:latin typeface="Calibri"/>
                <a:ea typeface="Calibri"/>
              </a:rPr>
              <a:t>!!! Mimořádná opatření řeší mimořádnou situaci, vždy je však potřeba dodržet právní rámec pro možná řešení situace !!!</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marL="144000" indent="-143640">
              <a:lnSpc>
                <a:spcPct val="100000"/>
              </a:lnSpc>
            </a:pPr>
            <a:r>
              <a:rPr b="0" lang="cs-CZ" sz="1600" spc="-1" strike="noStrike" u="sng">
                <a:solidFill>
                  <a:srgbClr val="000000"/>
                </a:solidFill>
                <a:uFillTx/>
                <a:latin typeface="Calibri"/>
                <a:ea typeface="Calibri"/>
              </a:rPr>
              <a:t>Možnosti řešení:</a:t>
            </a: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1. Zaměstnanec </a:t>
            </a:r>
            <a:r>
              <a:rPr b="1" lang="cs-CZ" sz="1600" spc="-1" strike="noStrike">
                <a:solidFill>
                  <a:srgbClr val="990000"/>
                </a:solidFill>
                <a:latin typeface="Calibri"/>
                <a:ea typeface="Calibri"/>
              </a:rPr>
              <a:t>dále vykonává práci </a:t>
            </a:r>
            <a:r>
              <a:rPr b="0" lang="cs-CZ" sz="1600" spc="-1" strike="noStrike">
                <a:solidFill>
                  <a:srgbClr val="000000"/>
                </a:solidFill>
                <a:latin typeface="Calibri"/>
                <a:ea typeface="Calibri"/>
              </a:rPr>
              <a:t>pro zaměstnavatele, avšak s omezením daných nouzovým stavem.</a:t>
            </a: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2. Bude se jednat o </a:t>
            </a:r>
            <a:r>
              <a:rPr b="1" lang="cs-CZ" sz="1600" spc="-1" strike="noStrike">
                <a:solidFill>
                  <a:srgbClr val="990000"/>
                </a:solidFill>
                <a:latin typeface="Calibri"/>
                <a:ea typeface="Calibri"/>
              </a:rPr>
              <a:t>překážku v práci </a:t>
            </a:r>
            <a:r>
              <a:rPr b="0" lang="cs-CZ" sz="1600" spc="-1" strike="noStrike">
                <a:solidFill>
                  <a:srgbClr val="000000"/>
                </a:solidFill>
                <a:latin typeface="Calibri"/>
                <a:ea typeface="Calibri"/>
              </a:rPr>
              <a:t>na straně zaměstnance nebo na straně zaměstnavatele.</a:t>
            </a: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3. </a:t>
            </a:r>
            <a:r>
              <a:rPr b="0" lang="cs-CZ" sz="1600" spc="-1" strike="noStrike">
                <a:solidFill>
                  <a:srgbClr val="000000"/>
                </a:solidFill>
                <a:latin typeface="Calibri"/>
                <a:ea typeface="Calibri"/>
              </a:rPr>
              <a:t>Zaměstnavatel dohodne zaměstnancem </a:t>
            </a:r>
            <a:r>
              <a:rPr b="1" lang="cs-CZ" sz="1600" spc="-1" strike="noStrike">
                <a:solidFill>
                  <a:srgbClr val="990000"/>
                </a:solidFill>
                <a:latin typeface="Calibri"/>
                <a:ea typeface="Calibri"/>
              </a:rPr>
              <a:t>čerpání dovolené </a:t>
            </a:r>
            <a:r>
              <a:rPr b="0" lang="cs-CZ" sz="1600" spc="-1" strike="noStrike">
                <a:solidFill>
                  <a:srgbClr val="000000"/>
                </a:solidFill>
                <a:latin typeface="Calibri"/>
                <a:ea typeface="Calibri"/>
              </a:rPr>
              <a:t>nebo čerpání dovolené určí.</a:t>
            </a: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4. Ředitel školy určí pedagogickému pracovníkovi </a:t>
            </a:r>
            <a:r>
              <a:rPr b="1" lang="cs-CZ" sz="1600" spc="-1" strike="noStrike">
                <a:solidFill>
                  <a:srgbClr val="990000"/>
                </a:solidFill>
                <a:latin typeface="Calibri"/>
                <a:ea typeface="Calibri"/>
              </a:rPr>
              <a:t>volno ke studiu </a:t>
            </a:r>
            <a:r>
              <a:rPr b="0" lang="cs-CZ" sz="1600" spc="-1" strike="noStrike">
                <a:solidFill>
                  <a:srgbClr val="000000"/>
                </a:solidFill>
                <a:latin typeface="Calibri"/>
                <a:ea typeface="Calibri"/>
              </a:rPr>
              <a:t>dle </a:t>
            </a:r>
            <a:r>
              <a:rPr b="0" lang="cs-CZ" sz="1600" spc="-1" strike="noStrike">
                <a:solidFill>
                  <a:srgbClr val="000000"/>
                </a:solidFill>
                <a:latin typeface="Calibri"/>
                <a:ea typeface="Calibri"/>
              </a:rPr>
              <a:t>§ 24 odst. 4 písm. b) zákona o pedagogických pracovnících.</a:t>
            </a:r>
            <a:endParaRPr b="0" lang="cs-CZ" sz="1600" spc="-1" strike="noStrike">
              <a:latin typeface="Arial"/>
            </a:endParaRPr>
          </a:p>
          <a:p>
            <a:pPr marL="144000" indent="-143640">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Řešení pracovněprávních vztahů je možné také </a:t>
            </a:r>
            <a:r>
              <a:rPr b="1" lang="cs-CZ" sz="1600" spc="-1" strike="noStrike">
                <a:solidFill>
                  <a:srgbClr val="990000"/>
                </a:solidFill>
                <a:latin typeface="Calibri"/>
                <a:ea typeface="Calibri"/>
              </a:rPr>
              <a:t>kombinovat</a:t>
            </a:r>
            <a:r>
              <a:rPr b="0" lang="cs-CZ" sz="1600" spc="-1" strike="noStrike">
                <a:solidFill>
                  <a:srgbClr val="000000"/>
                </a:solidFill>
                <a:latin typeface="Calibri"/>
                <a:ea typeface="Calibri"/>
              </a:rPr>
              <a:t>, například:</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Vychovatelka školní družiny bude vykonávat práce související (úprava a doplnění ŠVP, studium pedagogické literatury, seznámení se s doporučeními PPP, …) a poté bude následovat překážka na straně zaměstnavatele.</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Uklízečka bude vykonávat úklidové práce a poté bude následovat dovolená.</a:t>
            </a:r>
            <a:endParaRPr b="0" lang="cs-CZ" sz="1600" spc="-1" strike="noStrike">
              <a:latin typeface="Arial"/>
            </a:endParaRPr>
          </a:p>
          <a:p>
            <a:pPr marL="90000" indent="-89640">
              <a:lnSpc>
                <a:spcPct val="100000"/>
              </a:lnSpc>
            </a:pPr>
            <a:endParaRPr b="0" lang="cs-CZ" sz="1600" spc="-1" strike="noStrike">
              <a:latin typeface="Arial"/>
            </a:endParaRPr>
          </a:p>
          <a:p>
            <a:pPr marL="90000" indent="-89640">
              <a:lnSpc>
                <a:spcPct val="100000"/>
              </a:lnSpc>
            </a:pPr>
            <a:endParaRPr b="0" lang="cs-CZ" sz="1600" spc="-1" strike="noStrike">
              <a:latin typeface="Arial"/>
            </a:endParaRPr>
          </a:p>
          <a:p>
            <a:pPr>
              <a:lnSpc>
                <a:spcPct val="100000"/>
              </a:lnSpc>
            </a:pPr>
            <a:r>
              <a:rPr b="1" lang="cs-CZ" sz="1600" spc="-1" strike="noStrike">
                <a:solidFill>
                  <a:srgbClr val="800000"/>
                </a:solidFill>
                <a:latin typeface="Calibri"/>
                <a:ea typeface="Calibri"/>
              </a:rPr>
              <a:t>Opatření MŠMT: Informace k mimořádnému opatření MZ k uzavření škol</a:t>
            </a:r>
            <a:endParaRPr b="0" lang="cs-CZ" sz="1600" spc="-1" strike="noStrike">
              <a:latin typeface="Arial"/>
            </a:endParaRPr>
          </a:p>
          <a:p>
            <a:pPr>
              <a:lnSpc>
                <a:spcPct val="100000"/>
              </a:lnSpc>
            </a:pPr>
            <a:r>
              <a:rPr b="0" lang="cs-CZ" sz="1600" spc="-1" strike="noStrike">
                <a:solidFill>
                  <a:srgbClr val="000000"/>
                </a:solidFill>
                <a:latin typeface="Calibri"/>
                <a:ea typeface="Calibri"/>
              </a:rPr>
              <a:t>- kterých škol se opatření týká (základních škol, základních škol speciálních, středních škol, konzervatoří a vyšších odborných škol, …),</a:t>
            </a:r>
            <a:endParaRPr b="0" lang="cs-CZ" sz="1600" spc="-1" strike="noStrike">
              <a:latin typeface="Arial"/>
            </a:endParaRPr>
          </a:p>
          <a:p>
            <a:pPr>
              <a:lnSpc>
                <a:spcPct val="100000"/>
              </a:lnSpc>
            </a:pPr>
            <a:r>
              <a:rPr b="0" lang="cs-CZ" sz="1600" spc="-1" strike="noStrike">
                <a:solidFill>
                  <a:srgbClr val="000000"/>
                </a:solidFill>
                <a:latin typeface="Calibri"/>
                <a:ea typeface="Calibri"/>
              </a:rPr>
              <a:t>- přestože se výslovně netýká, MŠMT doporučuje zvážit situaci (mateřské školy, základní umělecké školy, …),</a:t>
            </a:r>
            <a:endParaRPr b="0" lang="cs-CZ" sz="1600" spc="-1" strike="noStrike">
              <a:latin typeface="Arial"/>
            </a:endParaRPr>
          </a:p>
          <a:p>
            <a:pPr>
              <a:lnSpc>
                <a:spcPct val="100000"/>
              </a:lnSpc>
            </a:pPr>
            <a:r>
              <a:rPr b="0" lang="cs-CZ" sz="1600" spc="-1" strike="noStrike">
                <a:solidFill>
                  <a:srgbClr val="000000"/>
                </a:solidFill>
                <a:latin typeface="Calibri"/>
                <a:ea typeface="Calibri"/>
              </a:rPr>
              <a:t>- distanční vzdělávání místo prezenčního vzdělávání (rozhoduje ředitel školy),</a:t>
            </a:r>
            <a:endParaRPr b="0" lang="cs-CZ" sz="1600" spc="-1" strike="noStrike">
              <a:latin typeface="Arial"/>
            </a:endParaRPr>
          </a:p>
          <a:p>
            <a:pPr>
              <a:lnSpc>
                <a:spcPct val="100000"/>
              </a:lnSpc>
            </a:pPr>
            <a:r>
              <a:rPr b="0" lang="cs-CZ" sz="1600" spc="-1" strike="noStrike">
                <a:solidFill>
                  <a:srgbClr val="000000"/>
                </a:solidFill>
                <a:latin typeface="Calibri"/>
                <a:ea typeface="Calibri"/>
              </a:rPr>
              <a:t>- povinnosti zaměstnanců školy.</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367200" y="500760"/>
            <a:ext cx="11457000" cy="54752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800" spc="-1" strike="noStrike">
                <a:solidFill>
                  <a:srgbClr val="0000ff"/>
                </a:solidFill>
                <a:latin typeface="Calibri"/>
                <a:ea typeface="Calibri"/>
              </a:rPr>
              <a:t>2. Výkon práce při mimořádných opatřeních</a:t>
            </a:r>
            <a:endParaRPr b="0" lang="cs-CZ" sz="18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Zaměstnanec </a:t>
            </a:r>
            <a:r>
              <a:rPr b="1" lang="cs-CZ" sz="1600" spc="-1" strike="noStrike">
                <a:solidFill>
                  <a:srgbClr val="990000"/>
                </a:solidFill>
                <a:latin typeface="Calibri"/>
                <a:ea typeface="Calibri"/>
              </a:rPr>
              <a:t>dále vykonává práci</a:t>
            </a:r>
            <a:r>
              <a:rPr b="1" lang="cs-CZ" sz="1600" spc="-1" strike="noStrike">
                <a:solidFill>
                  <a:srgbClr val="002060"/>
                </a:solidFill>
                <a:latin typeface="Calibri"/>
                <a:ea typeface="Calibri"/>
              </a:rPr>
              <a:t> </a:t>
            </a:r>
            <a:r>
              <a:rPr b="0" lang="cs-CZ" sz="1600" spc="-1" strike="noStrike">
                <a:solidFill>
                  <a:srgbClr val="000000"/>
                </a:solidFill>
                <a:latin typeface="Calibri"/>
                <a:ea typeface="Calibri"/>
              </a:rPr>
              <a:t>pro zaměstnavatele (ředitele školy), avšak </a:t>
            </a:r>
            <a:r>
              <a:rPr b="1" lang="cs-CZ" sz="1600" spc="-1" strike="noStrike">
                <a:solidFill>
                  <a:srgbClr val="990000"/>
                </a:solidFill>
                <a:latin typeface="Calibri"/>
                <a:ea typeface="Calibri"/>
              </a:rPr>
              <a:t>s omezením </a:t>
            </a:r>
            <a:r>
              <a:rPr b="0" lang="cs-CZ" sz="1600" spc="-1" strike="noStrike">
                <a:solidFill>
                  <a:srgbClr val="000000"/>
                </a:solidFill>
                <a:latin typeface="Calibri"/>
                <a:ea typeface="Calibri"/>
              </a:rPr>
              <a:t>daných nouzovým stavem. </a:t>
            </a:r>
            <a:endParaRPr b="0" lang="cs-CZ" sz="1600" spc="-1" strike="noStrike">
              <a:latin typeface="Arial"/>
            </a:endParaRPr>
          </a:p>
          <a:p>
            <a:pPr>
              <a:lnSpc>
                <a:spcPct val="100000"/>
              </a:lnSpc>
            </a:pPr>
            <a:r>
              <a:rPr b="0" lang="cs-CZ" sz="1600" spc="-1" strike="noStrike">
                <a:solidFill>
                  <a:srgbClr val="000000"/>
                </a:solidFill>
                <a:latin typeface="Calibri"/>
                <a:ea typeface="Calibri"/>
              </a:rPr>
              <a:t>Zde je nutné rozlišovat, zda se jedná o práci </a:t>
            </a:r>
            <a:r>
              <a:rPr b="1" lang="cs-CZ" sz="1600" spc="-1" strike="noStrike">
                <a:solidFill>
                  <a:srgbClr val="800000"/>
                </a:solidFill>
                <a:latin typeface="Calibri"/>
                <a:ea typeface="Calibri"/>
              </a:rPr>
              <a:t>pedagogických nebo nepedagogických pracovníků</a:t>
            </a:r>
            <a:r>
              <a:rPr b="0" lang="cs-CZ" sz="1600" spc="-1" strike="noStrike">
                <a:solidFill>
                  <a:srgbClr val="000000"/>
                </a:solidFill>
                <a:latin typeface="Calibri"/>
                <a:ea typeface="Calibri"/>
              </a:rPr>
              <a:t>, praxe ukazuje, že jsou při výkonu práce </a:t>
            </a:r>
            <a:r>
              <a:rPr b="1" lang="cs-CZ" sz="1600" spc="-1" strike="noStrike">
                <a:solidFill>
                  <a:srgbClr val="800000"/>
                </a:solidFill>
                <a:latin typeface="Calibri"/>
                <a:ea typeface="Calibri"/>
              </a:rPr>
              <a:t>rozdíly i u profesí</a:t>
            </a: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učitel </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x </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vychovatel nebo asistent pedagoga,</a:t>
            </a:r>
            <a:endParaRPr b="0" lang="cs-CZ" sz="1600" spc="-1" strike="noStrike">
              <a:latin typeface="Arial"/>
            </a:endParaRPr>
          </a:p>
          <a:p>
            <a:pPr>
              <a:lnSpc>
                <a:spcPct val="100000"/>
              </a:lnSpc>
            </a:pPr>
            <a:r>
              <a:rPr b="0" lang="cs-CZ" sz="1600" spc="-1" strike="noStrike">
                <a:solidFill>
                  <a:srgbClr val="000000"/>
                </a:solidFill>
                <a:latin typeface="Calibri"/>
                <a:ea typeface="Calibri"/>
              </a:rPr>
              <a:t>uklízečka </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x </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účetní.</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1" lang="cs-CZ" sz="1600" spc="-1" strike="noStrike">
                <a:solidFill>
                  <a:srgbClr val="002060"/>
                </a:solidFill>
                <a:latin typeface="Calibri"/>
                <a:ea typeface="Calibri"/>
              </a:rPr>
              <a:t>2.1 Změna místa výkonu práce</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Místo výkonu práce je </a:t>
            </a:r>
            <a:r>
              <a:rPr b="1" lang="cs-CZ" sz="1600" spc="-1" strike="noStrike">
                <a:solidFill>
                  <a:srgbClr val="990000"/>
                </a:solidFill>
                <a:latin typeface="Calibri"/>
                <a:ea typeface="Times New Roman"/>
              </a:rPr>
              <a:t>určeno pracovní smlouvou </a:t>
            </a:r>
            <a:r>
              <a:rPr b="0" lang="cs-CZ" sz="1600" spc="-1" strike="noStrike">
                <a:solidFill>
                  <a:srgbClr val="000000"/>
                </a:solidFill>
                <a:latin typeface="Calibri"/>
                <a:ea typeface="Times New Roman"/>
              </a:rPr>
              <a:t>(§ 34 zákoníku práce). Zpravidla se jedná o organizační jednotku (adresa školy), nebo šířeji, například obec.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Protože se jedná o povinnou součást pracovní smlouvy, </a:t>
            </a:r>
            <a:r>
              <a:rPr b="1" lang="cs-CZ" sz="1600" spc="-1" strike="noStrike">
                <a:solidFill>
                  <a:srgbClr val="800000"/>
                </a:solidFill>
                <a:latin typeface="Calibri"/>
                <a:ea typeface="Times New Roman"/>
              </a:rPr>
              <a:t>nemůže</a:t>
            </a:r>
            <a:r>
              <a:rPr b="0" lang="cs-CZ" sz="1600" spc="-1" strike="noStrike">
                <a:solidFill>
                  <a:srgbClr val="000000"/>
                </a:solidFill>
                <a:latin typeface="Calibri"/>
                <a:ea typeface="Times New Roman"/>
              </a:rPr>
              <a:t> ředitel školy využít </a:t>
            </a:r>
            <a:r>
              <a:rPr b="1" lang="cs-CZ" sz="1600" spc="-1" strike="noStrike">
                <a:solidFill>
                  <a:srgbClr val="800000"/>
                </a:solidFill>
                <a:latin typeface="Calibri"/>
                <a:ea typeface="Times New Roman"/>
              </a:rPr>
              <a:t>nadřazenost zaměstnavatele </a:t>
            </a:r>
            <a:r>
              <a:rPr b="0" lang="cs-CZ" sz="1600" spc="-1" strike="noStrike">
                <a:solidFill>
                  <a:srgbClr val="000000"/>
                </a:solidFill>
                <a:latin typeface="Calibri"/>
                <a:ea typeface="Times New Roman"/>
              </a:rPr>
              <a:t>a jednostranně změnit jeho místo výkonu práce. Tuto skutečnost může nejvíce se zaměstnancem </a:t>
            </a:r>
            <a:r>
              <a:rPr b="1" lang="cs-CZ" sz="1600" spc="-1" strike="noStrike">
                <a:solidFill>
                  <a:srgbClr val="800000"/>
                </a:solidFill>
                <a:latin typeface="Calibri"/>
                <a:ea typeface="Times New Roman"/>
              </a:rPr>
              <a:t>dohodnout</a:t>
            </a:r>
            <a:r>
              <a:rPr b="0" lang="cs-CZ" sz="1600" spc="-1" strike="noStrike">
                <a:solidFill>
                  <a:srgbClr val="000000"/>
                </a:solidFill>
                <a:latin typeface="Calibri"/>
                <a:ea typeface="Times New Roman"/>
              </a:rPr>
              <a:t>.</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Times New Roman"/>
              </a:rPr>
              <a:t>Nepedagogičtí pracovníci</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Ředitel školy se může </a:t>
            </a:r>
            <a:r>
              <a:rPr b="1" lang="cs-CZ" sz="1600" spc="-1" strike="noStrike">
                <a:solidFill>
                  <a:srgbClr val="990000"/>
                </a:solidFill>
                <a:latin typeface="Calibri"/>
                <a:ea typeface="Times New Roman"/>
              </a:rPr>
              <a:t>dohodnout</a:t>
            </a:r>
            <a:r>
              <a:rPr b="0" lang="cs-CZ" sz="1600" spc="-1" strike="noStrike">
                <a:solidFill>
                  <a:srgbClr val="000000"/>
                </a:solidFill>
                <a:latin typeface="Calibri"/>
                <a:ea typeface="Times New Roman"/>
              </a:rPr>
              <a:t> se zaměstnancem, že bude práci dočasně vykonávat </a:t>
            </a:r>
            <a:r>
              <a:rPr b="1" lang="cs-CZ" sz="1600" spc="-1" strike="noStrike">
                <a:solidFill>
                  <a:srgbClr val="990000"/>
                </a:solidFill>
                <a:latin typeface="Calibri"/>
                <a:ea typeface="Times New Roman"/>
              </a:rPr>
              <a:t>mimo pracoviště</a:t>
            </a:r>
            <a:r>
              <a:rPr b="0" lang="cs-CZ" sz="1600" spc="-1" strike="noStrike">
                <a:solidFill>
                  <a:srgbClr val="000000"/>
                </a:solidFill>
                <a:latin typeface="Calibri"/>
                <a:ea typeface="Times New Roman"/>
              </a:rPr>
              <a:t> zaměstnavatele (z jiného místa, například z domova). Protože jde o dohodu, na změnu místa výkonu práce (na práci z domova) </a:t>
            </a:r>
            <a:r>
              <a:rPr b="1" lang="cs-CZ" sz="1600" spc="-1" strike="noStrike">
                <a:solidFill>
                  <a:srgbClr val="990000"/>
                </a:solidFill>
                <a:latin typeface="Calibri"/>
                <a:ea typeface="Times New Roman"/>
              </a:rPr>
              <a:t>není povinen </a:t>
            </a:r>
            <a:r>
              <a:rPr b="0" lang="cs-CZ" sz="1600" spc="-1" strike="noStrike">
                <a:solidFill>
                  <a:srgbClr val="000000"/>
                </a:solidFill>
                <a:latin typeface="Calibri"/>
                <a:ea typeface="Times New Roman"/>
              </a:rPr>
              <a:t>druhý účastník pracovněprávního vztahu přistoupit.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Vhodné například pro mzdovou účetní, která si ve škole vyzvedne potřebné dokumenty a účetní operace provádí doma. Otázkou je, jakými činnostmi z domova by ředitel školy některé pracovníky pověřil (uklízečka, školník, …).</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191880" y="136080"/>
            <a:ext cx="11100600" cy="64177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cs-CZ" sz="1600" spc="-1" strike="noStrike" u="sng">
                <a:solidFill>
                  <a:srgbClr val="000000"/>
                </a:solidFill>
                <a:uFillTx/>
                <a:latin typeface="Calibri"/>
                <a:ea typeface="Times New Roman"/>
              </a:rPr>
              <a:t>Pedagogičtí pracovníci</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Složitější je situace u pedagogických pracovníků. Pracovní doba pedagogických pracovníků se skládá z přímé pedagogické činnosti a s prací souvisejících (§ 22a zákona o pedagogických pracovnících). </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1" lang="cs-CZ" sz="1600" spc="-1" strike="noStrike">
                <a:solidFill>
                  <a:srgbClr val="002060"/>
                </a:solidFill>
                <a:latin typeface="Calibri"/>
                <a:ea typeface="Times New Roman"/>
              </a:rPr>
              <a:t>Přímá pedagogická činnost</a:t>
            </a:r>
            <a:endParaRPr b="0" lang="cs-CZ" sz="1600" spc="-1" strike="noStrike">
              <a:latin typeface="Arial"/>
            </a:endParaRPr>
          </a:p>
          <a:p>
            <a:pPr marL="449640">
              <a:lnSpc>
                <a:spcPct val="100000"/>
              </a:lnSpc>
            </a:pPr>
            <a:r>
              <a:rPr b="0" lang="cs-CZ" sz="1600" spc="-1" strike="noStrike">
                <a:solidFill>
                  <a:srgbClr val="000000"/>
                </a:solidFill>
                <a:latin typeface="Calibri"/>
                <a:ea typeface="Times New Roman"/>
              </a:rPr>
              <a:t>Vykonává-li přímou pedagogickou činnost </a:t>
            </a:r>
            <a:r>
              <a:rPr b="0" lang="cs-CZ" sz="1600" spc="-1" strike="noStrike">
                <a:solidFill>
                  <a:srgbClr val="000000"/>
                </a:solidFill>
                <a:latin typeface="Calibri"/>
                <a:ea typeface="Calibri"/>
              </a:rPr>
              <a:t>je </a:t>
            </a:r>
            <a:r>
              <a:rPr b="1" lang="cs-CZ" sz="1600" spc="-1" strike="noStrike">
                <a:solidFill>
                  <a:srgbClr val="990000"/>
                </a:solidFill>
                <a:latin typeface="Calibri"/>
                <a:ea typeface="Calibri"/>
              </a:rPr>
              <a:t>povinen být na pracovišti </a:t>
            </a:r>
            <a:r>
              <a:rPr b="0" lang="cs-CZ" sz="1600" spc="-1" strike="noStrike">
                <a:solidFill>
                  <a:srgbClr val="000000"/>
                </a:solidFill>
                <a:latin typeface="Calibri"/>
                <a:ea typeface="Calibri"/>
              </a:rPr>
              <a:t>zaměstnavatele v době </a:t>
            </a:r>
            <a:r>
              <a:rPr b="1" lang="cs-CZ" sz="1600" spc="-1" strike="noStrike">
                <a:solidFill>
                  <a:srgbClr val="990000"/>
                </a:solidFill>
                <a:latin typeface="Calibri"/>
                <a:ea typeface="Calibri"/>
              </a:rPr>
              <a:t>stanovené rozvrhem </a:t>
            </a:r>
            <a:r>
              <a:rPr b="0" lang="cs-CZ" sz="1600" spc="-1" strike="noStrike">
                <a:solidFill>
                  <a:srgbClr val="000000"/>
                </a:solidFill>
                <a:latin typeface="Calibri"/>
                <a:ea typeface="Calibri"/>
              </a:rPr>
              <a:t>jeho přímé pedagogické činnosti (§ 22a odst. 2 zákona o pedagogických pracovnících). </a:t>
            </a:r>
            <a:endParaRPr b="0" lang="cs-CZ" sz="1600" spc="-1" strike="noStrike">
              <a:latin typeface="Arial"/>
            </a:endParaRPr>
          </a:p>
          <a:p>
            <a:pPr marL="449640">
              <a:lnSpc>
                <a:spcPct val="100000"/>
              </a:lnSpc>
            </a:pPr>
            <a:r>
              <a:rPr b="1" lang="cs-CZ" sz="1600" spc="-1" strike="noStrike">
                <a:solidFill>
                  <a:srgbClr val="990000"/>
                </a:solidFill>
                <a:latin typeface="Calibri"/>
                <a:ea typeface="Calibri"/>
              </a:rPr>
              <a:t>Místo</a:t>
            </a:r>
            <a:r>
              <a:rPr b="0" lang="cs-CZ" sz="1600" spc="-1" strike="noStrike">
                <a:solidFill>
                  <a:srgbClr val="000000"/>
                </a:solidFill>
                <a:latin typeface="Calibri"/>
                <a:ea typeface="Calibri"/>
              </a:rPr>
              <a:t>, kde se uskutečňuje vzdělávání, musí být také </a:t>
            </a:r>
            <a:r>
              <a:rPr b="1" lang="cs-CZ" sz="1600" spc="-1" strike="noStrike">
                <a:solidFill>
                  <a:srgbClr val="990000"/>
                </a:solidFill>
                <a:latin typeface="Calibri"/>
                <a:ea typeface="Calibri"/>
              </a:rPr>
              <a:t>zapsáno v rejstříku škol </a:t>
            </a:r>
            <a:r>
              <a:rPr b="0" lang="cs-CZ" sz="1600" spc="-1" strike="noStrike">
                <a:solidFill>
                  <a:srgbClr val="000000"/>
                </a:solidFill>
                <a:latin typeface="Calibri"/>
                <a:ea typeface="Times New Roman"/>
              </a:rPr>
              <a:t>[§ 144 odst. 1 písm. g) školského zákona].</a:t>
            </a:r>
            <a:endParaRPr b="0" lang="cs-CZ" sz="1600" spc="-1" strike="noStrike">
              <a:latin typeface="Arial"/>
            </a:endParaRPr>
          </a:p>
          <a:p>
            <a:pPr marL="449640">
              <a:lnSpc>
                <a:spcPct val="100000"/>
              </a:lnSpc>
            </a:pPr>
            <a:r>
              <a:rPr b="0" i="1" lang="cs-CZ" sz="1600" spc="-1" strike="noStrike">
                <a:solidFill>
                  <a:srgbClr val="000000"/>
                </a:solidFill>
                <a:latin typeface="Calibri"/>
                <a:ea typeface="Times New Roman"/>
              </a:rPr>
              <a:t>Práce z domova (</a:t>
            </a:r>
            <a:r>
              <a:rPr b="1" i="1" lang="cs-CZ" sz="1600" spc="-1" strike="noStrike">
                <a:solidFill>
                  <a:srgbClr val="800000"/>
                </a:solidFill>
                <a:latin typeface="Calibri"/>
                <a:ea typeface="Times New Roman"/>
              </a:rPr>
              <a:t>home office</a:t>
            </a:r>
            <a:r>
              <a:rPr b="0" i="1" lang="cs-CZ" sz="1600" spc="-1" strike="noStrike">
                <a:solidFill>
                  <a:srgbClr val="000000"/>
                </a:solidFill>
                <a:latin typeface="Calibri"/>
                <a:ea typeface="Times New Roman"/>
              </a:rPr>
              <a:t>) není zákoníkem práce zatím přímo definována, o její podobě se jedná. V současné době je obsažena v § 317 zákoníku práce, neobsahuje ale zdaleka všechny možnosti, které home office nabízí. Kromě úprav práv zaměstnanců na práci doma se jedná i o právech zaměstnavatele na kontrolu odvedené práce apod.</a:t>
            </a:r>
            <a:endParaRPr b="0" lang="cs-CZ" sz="1600" spc="-1" strike="noStrike">
              <a:latin typeface="Arial"/>
            </a:endParaRPr>
          </a:p>
          <a:p>
            <a:pPr marL="449640">
              <a:lnSpc>
                <a:spcPct val="100000"/>
              </a:lnSpc>
            </a:pPr>
            <a:r>
              <a:rPr b="0" lang="cs-CZ" sz="1600" spc="-1" strike="noStrike">
                <a:solidFill>
                  <a:srgbClr val="000000"/>
                </a:solidFill>
                <a:latin typeface="Calibri"/>
                <a:ea typeface="Calibri"/>
              </a:rPr>
              <a:t>Obtížně se tedy aplikuje toto </a:t>
            </a:r>
            <a:r>
              <a:rPr b="1" lang="cs-CZ" sz="1600" spc="-1" strike="noStrike">
                <a:solidFill>
                  <a:srgbClr val="990000"/>
                </a:solidFill>
                <a:latin typeface="Calibri"/>
                <a:ea typeface="Calibri"/>
              </a:rPr>
              <a:t>ustanovení na § 317 zákoníku práce </a:t>
            </a:r>
            <a:r>
              <a:rPr b="0" lang="cs-CZ" sz="1600" spc="-1" strike="noStrike">
                <a:solidFill>
                  <a:srgbClr val="000000"/>
                </a:solidFill>
                <a:latin typeface="Calibri"/>
                <a:ea typeface="Calibri"/>
              </a:rPr>
              <a:t>(</a:t>
            </a:r>
            <a:r>
              <a:rPr b="0" lang="cs-CZ" sz="1600" spc="-1" strike="noStrike">
                <a:solidFill>
                  <a:srgbClr val="000000"/>
                </a:solidFill>
                <a:latin typeface="Calibri"/>
                <a:ea typeface="Times New Roman"/>
              </a:rPr>
              <a:t>zaměstnance, který nepracuje na pracovišti zaměstnavatele), neboť zákon o pedagogických pracovnících výslovně uvádí, že musí být pedagogický pracovník </a:t>
            </a:r>
            <a:r>
              <a:rPr b="1" lang="cs-CZ" sz="1600" spc="-1" strike="noStrike">
                <a:solidFill>
                  <a:srgbClr val="800000"/>
                </a:solidFill>
                <a:latin typeface="Calibri"/>
                <a:ea typeface="Times New Roman"/>
              </a:rPr>
              <a:t>na pracovišti </a:t>
            </a:r>
            <a:r>
              <a:rPr b="0" lang="cs-CZ" sz="1600" spc="-1" strike="noStrike">
                <a:solidFill>
                  <a:srgbClr val="000000"/>
                </a:solidFill>
                <a:latin typeface="Calibri"/>
                <a:ea typeface="Times New Roman"/>
              </a:rPr>
              <a:t>zaměstnavatele (ve škole, na mimoškolní akci, …) a pracovat </a:t>
            </a:r>
            <a:r>
              <a:rPr b="1" lang="cs-CZ" sz="1600" spc="-1" strike="noStrike">
                <a:solidFill>
                  <a:srgbClr val="800000"/>
                </a:solidFill>
                <a:latin typeface="Calibri"/>
                <a:ea typeface="Times New Roman"/>
              </a:rPr>
              <a:t>podle rozvrhu</a:t>
            </a:r>
            <a:r>
              <a:rPr b="0" lang="cs-CZ" sz="1600" spc="-1" strike="noStrike">
                <a:solidFill>
                  <a:srgbClr val="000000"/>
                </a:solidFill>
                <a:latin typeface="Calibri"/>
                <a:ea typeface="Times New Roman"/>
              </a:rPr>
              <a:t>, který určil ředitel školy.</a:t>
            </a:r>
            <a:endParaRPr b="0" lang="cs-CZ" sz="1600" spc="-1" strike="noStrike">
              <a:latin typeface="Arial"/>
            </a:endParaRPr>
          </a:p>
          <a:p>
            <a:pPr marL="449640">
              <a:lnSpc>
                <a:spcPct val="100000"/>
              </a:lnSpc>
            </a:pPr>
            <a:endParaRPr b="0" lang="cs-CZ" sz="1600" spc="-1" strike="noStrike">
              <a:latin typeface="Arial"/>
            </a:endParaRPr>
          </a:p>
          <a:p>
            <a:pPr>
              <a:lnSpc>
                <a:spcPct val="100000"/>
              </a:lnSpc>
            </a:pPr>
            <a:r>
              <a:rPr b="0" lang="cs-CZ" sz="1600" spc="-1" strike="noStrike">
                <a:solidFill>
                  <a:srgbClr val="000000"/>
                </a:solidFill>
                <a:latin typeface="Wingdings"/>
                <a:ea typeface="Times New Roman"/>
              </a:rPr>
              <a:t></a:t>
            </a:r>
            <a:r>
              <a:rPr b="0" lang="cs-CZ" sz="1600" spc="-1" strike="noStrike">
                <a:solidFill>
                  <a:srgbClr val="000000"/>
                </a:solidFill>
                <a:latin typeface="Calibri"/>
                <a:ea typeface="Times New Roman"/>
              </a:rPr>
              <a:t> </a:t>
            </a:r>
            <a:r>
              <a:rPr b="1" lang="cs-CZ" sz="1600" spc="-1" strike="noStrike">
                <a:solidFill>
                  <a:srgbClr val="002060"/>
                </a:solidFill>
                <a:latin typeface="Calibri"/>
                <a:ea typeface="Calibri"/>
              </a:rPr>
              <a:t>Práce související</a:t>
            </a:r>
            <a:endParaRPr b="0" lang="cs-CZ" sz="1600" spc="-1" strike="noStrike">
              <a:latin typeface="Arial"/>
            </a:endParaRPr>
          </a:p>
          <a:p>
            <a:pPr marL="449640">
              <a:lnSpc>
                <a:spcPct val="100000"/>
              </a:lnSpc>
            </a:pPr>
            <a:r>
              <a:rPr b="0" lang="cs-CZ" sz="1600" spc="-1" strike="noStrike">
                <a:solidFill>
                  <a:srgbClr val="000000"/>
                </a:solidFill>
                <a:latin typeface="Calibri"/>
                <a:ea typeface="Calibri"/>
              </a:rPr>
              <a:t>Výkon prací souvisejících popisuje § 22a odst. 3 zákona o pedagogických pracovnících. Pedagogický pracovník vykonává sjednanou práci v pracovní době, kterou si </a:t>
            </a:r>
            <a:r>
              <a:rPr b="1" lang="cs-CZ" sz="1600" spc="-1" strike="noStrike">
                <a:solidFill>
                  <a:srgbClr val="990000"/>
                </a:solidFill>
                <a:latin typeface="Calibri"/>
                <a:ea typeface="Calibri"/>
              </a:rPr>
              <a:t>sám rozvrhuje</a:t>
            </a:r>
            <a:r>
              <a:rPr b="0" lang="cs-CZ" sz="1600" spc="-1" strike="noStrike">
                <a:solidFill>
                  <a:srgbClr val="000000"/>
                </a:solidFill>
                <a:latin typeface="Calibri"/>
                <a:ea typeface="Calibri"/>
              </a:rPr>
              <a:t>, a na </a:t>
            </a:r>
            <a:r>
              <a:rPr b="1" lang="cs-CZ" sz="1600" spc="-1" strike="noStrike">
                <a:solidFill>
                  <a:srgbClr val="990000"/>
                </a:solidFill>
                <a:latin typeface="Calibri"/>
                <a:ea typeface="Calibri"/>
              </a:rPr>
              <a:t>místě, které si sám určí</a:t>
            </a:r>
            <a:r>
              <a:rPr b="0" lang="cs-CZ" sz="1600" spc="-1" strike="noStrike">
                <a:solidFill>
                  <a:srgbClr val="000000"/>
                </a:solidFill>
                <a:latin typeface="Calibri"/>
                <a:ea typeface="Calibri"/>
              </a:rPr>
              <a:t>. </a:t>
            </a:r>
            <a:r>
              <a:rPr b="1" lang="cs-CZ" sz="1600" spc="-1" strike="noStrike">
                <a:solidFill>
                  <a:srgbClr val="800000"/>
                </a:solidFill>
                <a:latin typeface="Calibri"/>
                <a:ea typeface="Calibri"/>
              </a:rPr>
              <a:t>Náklady</a:t>
            </a:r>
            <a:r>
              <a:rPr b="0" lang="cs-CZ" sz="1600" spc="-1" strike="noStrike">
                <a:solidFill>
                  <a:srgbClr val="000000"/>
                </a:solidFill>
                <a:latin typeface="Calibri"/>
                <a:ea typeface="Calibri"/>
              </a:rPr>
              <a:t>, které pedagogickému pracovníkovi vzniknou výlučně v souvislosti s výkonem práce na jiném místě než na pracovišti zaměstnavatele podle věty první, se nepovažují za náklady vzniklé v souvislosti s výkonem závislé práce, a není-li dohodnuto jinak, hradí je pedagogický pracovník. </a:t>
            </a:r>
            <a:r>
              <a:rPr b="0" lang="cs-CZ" sz="1600" spc="-1" strike="noStrike">
                <a:solidFill>
                  <a:srgbClr val="000000"/>
                </a:solidFill>
                <a:latin typeface="Calibri"/>
                <a:ea typeface="Times New Roman"/>
              </a:rPr>
              <a:t>V podstatě zákon o pedagogických pracovních již v </a:t>
            </a:r>
            <a:r>
              <a:rPr b="1" lang="cs-CZ" sz="1600" spc="-1" strike="noStrike">
                <a:solidFill>
                  <a:srgbClr val="800000"/>
                </a:solidFill>
                <a:latin typeface="Calibri"/>
                <a:ea typeface="Times New Roman"/>
              </a:rPr>
              <a:t>současném znění </a:t>
            </a:r>
            <a:r>
              <a:rPr b="0" lang="cs-CZ" sz="1600" spc="-1" strike="noStrike">
                <a:solidFill>
                  <a:srgbClr val="000000"/>
                </a:solidFill>
                <a:latin typeface="Calibri"/>
                <a:ea typeface="Times New Roman"/>
              </a:rPr>
              <a:t>umožňuje pro práce související </a:t>
            </a:r>
            <a:r>
              <a:rPr b="1" lang="cs-CZ" sz="1600" spc="-1" strike="noStrike">
                <a:solidFill>
                  <a:srgbClr val="800000"/>
                </a:solidFill>
                <a:latin typeface="Calibri"/>
                <a:ea typeface="Times New Roman"/>
              </a:rPr>
              <a:t>home office</a:t>
            </a:r>
            <a:r>
              <a:rPr b="0" lang="cs-CZ" sz="1600" spc="-1" strike="noStrike">
                <a:solidFill>
                  <a:srgbClr val="000000"/>
                </a:solidFill>
                <a:latin typeface="Calibri"/>
                <a:ea typeface="Times New Roman"/>
              </a:rPr>
              <a:t>.</a:t>
            </a:r>
            <a:endParaRPr b="0" lang="cs-CZ" sz="1600" spc="-1" strike="noStrike">
              <a:latin typeface="Arial"/>
            </a:endParaRPr>
          </a:p>
          <a:p>
            <a:pPr marL="449640">
              <a:lnSpc>
                <a:spcPct val="100000"/>
              </a:lnSpc>
            </a:pPr>
            <a:r>
              <a:rPr b="1" lang="cs-CZ" sz="1600" spc="-1" strike="noStrike">
                <a:solidFill>
                  <a:srgbClr val="990000"/>
                </a:solidFill>
                <a:latin typeface="Calibri"/>
                <a:ea typeface="Calibri"/>
              </a:rPr>
              <a:t>Problém bezpečnosti práce </a:t>
            </a:r>
            <a:r>
              <a:rPr b="0" lang="cs-CZ" sz="1600" spc="-1" strike="noStrike">
                <a:solidFill>
                  <a:srgbClr val="000000"/>
                </a:solidFill>
                <a:latin typeface="Calibri"/>
                <a:ea typeface="Calibri"/>
              </a:rPr>
              <a:t>a pracovních úrazů vykonává-li zaměstnanec práci na jiném dohodnutém místě. Pracovní úraz je úraz, který si zaměstnanec přivodí </a:t>
            </a:r>
            <a:r>
              <a:rPr b="1" lang="cs-CZ" sz="1600" spc="-1" strike="noStrike">
                <a:solidFill>
                  <a:srgbClr val="800000"/>
                </a:solidFill>
                <a:latin typeface="Calibri"/>
                <a:ea typeface="Calibri"/>
              </a:rPr>
              <a:t>při výkonu práce</a:t>
            </a:r>
            <a:r>
              <a:rPr b="0" lang="cs-CZ" sz="1600" spc="-1" strike="noStrike">
                <a:solidFill>
                  <a:srgbClr val="000000"/>
                </a:solidFill>
                <a:latin typeface="Calibri"/>
                <a:ea typeface="Calibri"/>
              </a:rPr>
              <a:t> nebo v přímé souvislosti s ním. Není tedy rozhodující, jestli se stal úraz na pracovišti, nebo ne. Obtížné je pro zaměstnance </a:t>
            </a:r>
            <a:r>
              <a:rPr b="1" lang="cs-CZ" sz="1600" spc="-1" strike="noStrike">
                <a:solidFill>
                  <a:srgbClr val="800000"/>
                </a:solidFill>
                <a:latin typeface="Calibri"/>
                <a:ea typeface="Calibri"/>
              </a:rPr>
              <a:t>dokazovat</a:t>
            </a:r>
            <a:r>
              <a:rPr b="0" lang="cs-CZ" sz="1600" spc="-1" strike="noStrike">
                <a:solidFill>
                  <a:srgbClr val="000000"/>
                </a:solidFill>
                <a:latin typeface="Calibri"/>
                <a:ea typeface="Calibri"/>
              </a:rPr>
              <a:t>, že úraz se stal při výkonu práce. V případě, že je úraz prokázán jako pracovní (rozhodne inspektor bezpečnosti práce šetřením), je odškodnění tohoto úrazu věcí pojistného plnění (zákonné pojištění zaměstnavatele).</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548640" y="188640"/>
            <a:ext cx="11283480" cy="64177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600" spc="-1" strike="noStrike">
                <a:solidFill>
                  <a:srgbClr val="002060"/>
                </a:solidFill>
                <a:latin typeface="Calibri"/>
                <a:ea typeface="Calibri"/>
              </a:rPr>
              <a:t>2.2 Přímá a nepřímá práce pedagogických pracovníků </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Přímá pedagogická činnost</a:t>
            </a:r>
            <a:endParaRPr b="0" lang="cs-CZ" sz="1600" spc="-1" strike="noStrike">
              <a:latin typeface="Arial"/>
            </a:endParaRPr>
          </a:p>
          <a:p>
            <a:pPr>
              <a:lnSpc>
                <a:spcPct val="100000"/>
              </a:lnSpc>
            </a:pPr>
            <a:r>
              <a:rPr b="0" lang="cs-CZ" sz="1600" spc="-1" strike="noStrike">
                <a:solidFill>
                  <a:srgbClr val="000000"/>
                </a:solidFill>
                <a:latin typeface="Calibri"/>
                <a:ea typeface="Calibri"/>
              </a:rPr>
              <a:t>Přímá pedagogická činnost  je definován v § 2 zákona č. 563/2004 Sb., o pedagogických pracovnících. Pedagogickým pracovníkem je ten, kdo koná </a:t>
            </a:r>
            <a:r>
              <a:rPr b="1" lang="cs-CZ" sz="1600" spc="-1" strike="noStrike">
                <a:solidFill>
                  <a:srgbClr val="800000"/>
                </a:solidFill>
                <a:latin typeface="Calibri"/>
                <a:ea typeface="Calibri"/>
              </a:rPr>
              <a:t>přímou</a:t>
            </a:r>
            <a:r>
              <a:rPr b="0" lang="cs-CZ" sz="1600" spc="-1" strike="noStrike">
                <a:solidFill>
                  <a:srgbClr val="000000"/>
                </a:solidFill>
                <a:latin typeface="Calibri"/>
                <a:ea typeface="Calibri"/>
              </a:rPr>
              <a:t> vyučovací, </a:t>
            </a:r>
            <a:r>
              <a:rPr b="1" lang="cs-CZ" sz="1600" spc="-1" strike="noStrike">
                <a:solidFill>
                  <a:srgbClr val="800000"/>
                </a:solidFill>
                <a:latin typeface="Calibri"/>
                <a:ea typeface="Calibri"/>
              </a:rPr>
              <a:t>přímou</a:t>
            </a:r>
            <a:r>
              <a:rPr b="0" lang="cs-CZ" sz="1600" spc="-1" strike="noStrike">
                <a:solidFill>
                  <a:srgbClr val="000000"/>
                </a:solidFill>
                <a:latin typeface="Calibri"/>
                <a:ea typeface="Calibri"/>
              </a:rPr>
              <a:t> výchovnou, </a:t>
            </a:r>
            <a:r>
              <a:rPr b="1" lang="cs-CZ" sz="1600" spc="-1" strike="noStrike">
                <a:solidFill>
                  <a:srgbClr val="800000"/>
                </a:solidFill>
                <a:latin typeface="Calibri"/>
                <a:ea typeface="Calibri"/>
              </a:rPr>
              <a:t>přímou</a:t>
            </a:r>
            <a:r>
              <a:rPr b="0" lang="cs-CZ" sz="1600" spc="-1" strike="noStrike">
                <a:solidFill>
                  <a:srgbClr val="000000"/>
                </a:solidFill>
                <a:latin typeface="Calibri"/>
                <a:ea typeface="Calibri"/>
              </a:rPr>
              <a:t> speciálněpedagogickou nebo </a:t>
            </a:r>
            <a:r>
              <a:rPr b="1" lang="cs-CZ" sz="1600" spc="-1" strike="noStrike">
                <a:solidFill>
                  <a:srgbClr val="800000"/>
                </a:solidFill>
                <a:latin typeface="Calibri"/>
                <a:ea typeface="Calibri"/>
              </a:rPr>
              <a:t>přímou</a:t>
            </a:r>
            <a:r>
              <a:rPr b="0" lang="cs-CZ" sz="1600" spc="-1" strike="noStrike">
                <a:solidFill>
                  <a:srgbClr val="000000"/>
                </a:solidFill>
                <a:latin typeface="Calibri"/>
                <a:ea typeface="Calibri"/>
              </a:rPr>
              <a:t> pedagogicko-psychologickou činnost </a:t>
            </a:r>
            <a:r>
              <a:rPr b="1" lang="cs-CZ" sz="1600" spc="-1" strike="noStrike">
                <a:solidFill>
                  <a:srgbClr val="990000"/>
                </a:solidFill>
                <a:latin typeface="Calibri"/>
                <a:ea typeface="Calibri"/>
              </a:rPr>
              <a:t>přímým působením na vzdělávaného</a:t>
            </a:r>
            <a:r>
              <a:rPr b="0" lang="cs-CZ" sz="1600" spc="-1" strike="noStrike">
                <a:solidFill>
                  <a:srgbClr val="000000"/>
                </a:solidFill>
                <a:latin typeface="Calibri"/>
                <a:ea typeface="Calibri"/>
              </a:rPr>
              <a:t>, kterým </a:t>
            </a:r>
            <a:r>
              <a:rPr b="1" lang="cs-CZ" sz="1600" spc="-1" strike="noStrike">
                <a:solidFill>
                  <a:srgbClr val="990000"/>
                </a:solidFill>
                <a:latin typeface="Calibri"/>
                <a:ea typeface="Calibri"/>
              </a:rPr>
              <a:t>uskutečňuje výchovu </a:t>
            </a:r>
            <a:r>
              <a:rPr b="0" lang="cs-CZ" sz="1600" spc="-1" strike="noStrike">
                <a:solidFill>
                  <a:srgbClr val="000000"/>
                </a:solidFill>
                <a:latin typeface="Calibri"/>
                <a:ea typeface="Calibri"/>
              </a:rPr>
              <a:t>a vzdělávání na </a:t>
            </a:r>
            <a:r>
              <a:rPr b="1" lang="cs-CZ" sz="1600" spc="-1" strike="noStrike">
                <a:solidFill>
                  <a:srgbClr val="990000"/>
                </a:solidFill>
                <a:latin typeface="Calibri"/>
                <a:ea typeface="Calibri"/>
              </a:rPr>
              <a:t>základě školského zákona</a:t>
            </a:r>
            <a:r>
              <a:rPr b="0" lang="cs-CZ" sz="1600" spc="-1" strike="noStrike">
                <a:solidFill>
                  <a:srgbClr val="000000"/>
                </a:solidFill>
                <a:latin typeface="Calibri"/>
                <a:ea typeface="Calibri"/>
              </a:rPr>
              <a:t>.</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a:solidFill>
                  <a:srgbClr val="000000"/>
                </a:solidFill>
                <a:latin typeface="Calibri"/>
                <a:ea typeface="Calibri"/>
              </a:rPr>
              <a:t>Práce se žáky v době mimořádných opatření </a:t>
            </a:r>
            <a:r>
              <a:rPr b="1" lang="cs-CZ" sz="1600" spc="-1" strike="noStrike">
                <a:solidFill>
                  <a:srgbClr val="990000"/>
                </a:solidFill>
                <a:latin typeface="Calibri"/>
                <a:ea typeface="Calibri"/>
              </a:rPr>
              <a:t>není v souladu s definicí přímé pedagogické činnosti </a:t>
            </a:r>
            <a:r>
              <a:rPr b="0" lang="cs-CZ" sz="1600" spc="-1" strike="noStrike">
                <a:solidFill>
                  <a:srgbClr val="000000"/>
                </a:solidFill>
                <a:latin typeface="Calibri"/>
                <a:ea typeface="Calibri"/>
              </a:rPr>
              <a:t>(zadávání a kontrola domácích úkolů, elektronická komunikace, videokonference, …).</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Další práce související s přímou pedagogickou činností.</a:t>
            </a:r>
            <a:endParaRPr b="0" lang="cs-CZ" sz="1600" spc="-1" strike="noStrike">
              <a:latin typeface="Arial"/>
            </a:endParaRPr>
          </a:p>
          <a:p>
            <a:pPr>
              <a:lnSpc>
                <a:spcPct val="100000"/>
              </a:lnSpc>
            </a:pPr>
            <a:r>
              <a:rPr b="0" lang="cs-CZ" sz="1600" spc="-1" strike="noStrike">
                <a:solidFill>
                  <a:srgbClr val="000000"/>
                </a:solidFill>
                <a:latin typeface="Calibri"/>
                <a:ea typeface="Calibri"/>
              </a:rPr>
              <a:t>Pro další práce související s přímou pedagogickou činností dohodnuté s pedagogickým pracovníkem je </a:t>
            </a:r>
            <a:r>
              <a:rPr b="1" lang="cs-CZ" sz="1600" spc="-1" strike="noStrike">
                <a:solidFill>
                  <a:srgbClr val="990000"/>
                </a:solidFill>
                <a:latin typeface="Calibri"/>
                <a:ea typeface="Calibri"/>
              </a:rPr>
              <a:t>rozhodná pracovní smlouva a katalog prací</a:t>
            </a:r>
            <a:r>
              <a:rPr b="0" lang="cs-CZ" sz="1600" spc="-1" strike="noStrike">
                <a:solidFill>
                  <a:srgbClr val="000000"/>
                </a:solidFill>
                <a:latin typeface="Calibri"/>
                <a:ea typeface="Calibri"/>
              </a:rPr>
              <a:t>. Konkrétní výčty, které jsou uváděny ve vyhlášce č. 263/2007 Sb., pracovní řád, jsou pouze </a:t>
            </a:r>
            <a:r>
              <a:rPr b="1" lang="cs-CZ" sz="1600" spc="-1" strike="noStrike">
                <a:solidFill>
                  <a:srgbClr val="990000"/>
                </a:solidFill>
                <a:latin typeface="Calibri"/>
                <a:ea typeface="Calibri"/>
              </a:rPr>
              <a:t>příkladné</a:t>
            </a:r>
            <a:r>
              <a:rPr b="0" lang="cs-CZ" sz="1600" spc="-1" strike="noStrike">
                <a:solidFill>
                  <a:srgbClr val="000000"/>
                </a:solidFill>
                <a:latin typeface="Calibri"/>
                <a:ea typeface="Calibri"/>
              </a:rPr>
              <a:t>. Ředitel školy je může doplnit, upravit v souladu s právními normami. </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a:solidFill>
                  <a:srgbClr val="000000"/>
                </a:solidFill>
                <a:latin typeface="Calibri"/>
                <a:ea typeface="Calibri"/>
              </a:rPr>
              <a:t>Není však možné pověřovat pedagogického pracovníka takovými činnostmi, které jsou </a:t>
            </a:r>
            <a:r>
              <a:rPr b="1" lang="cs-CZ" sz="1600" spc="-1" strike="noStrike">
                <a:solidFill>
                  <a:srgbClr val="990000"/>
                </a:solidFill>
                <a:latin typeface="Calibri"/>
                <a:ea typeface="Calibri"/>
              </a:rPr>
              <a:t>v rozporu s katalogem prací</a:t>
            </a:r>
            <a:r>
              <a:rPr b="0" lang="cs-CZ" sz="1600" spc="-1" strike="noStrike">
                <a:solidFill>
                  <a:srgbClr val="000000"/>
                </a:solidFill>
                <a:latin typeface="Calibri"/>
                <a:ea typeface="Calibri"/>
              </a:rPr>
              <a:t>, např. 2.16.1 Učitel. Například nemůže ředitel školy pověřit učitele úklidem školy, ale může tuto činnost </a:t>
            </a:r>
            <a:r>
              <a:rPr b="1" lang="cs-CZ" sz="1600" spc="-1" strike="noStrike">
                <a:solidFill>
                  <a:srgbClr val="990000"/>
                </a:solidFill>
                <a:latin typeface="Calibri"/>
                <a:ea typeface="Calibri"/>
              </a:rPr>
              <a:t>dohodnout</a:t>
            </a:r>
            <a:r>
              <a:rPr b="0" lang="cs-CZ" sz="1600" spc="-1" strike="noStrike">
                <a:solidFill>
                  <a:srgbClr val="000000"/>
                </a:solidFill>
                <a:latin typeface="Calibri"/>
                <a:ea typeface="Calibri"/>
              </a:rPr>
              <a:t>.</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V souvislosti s mimořádným opatřením Ministerstva zdravotnictví je možné pracovní náplně doplnit o další povinnosti, například:</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zadávání cvičení on-line, emailem,</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oprava úkolů, testů v prostředí umožňujícím dálkový přístup,</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oprava úkolů a zaslání žákovi emailem,</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konzultace s rodiči elektronickou formou,</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tvorba metodických materiálů pro rodiče,</a:t>
            </a:r>
            <a:endParaRPr b="0" lang="cs-CZ" sz="1600" spc="-1" strike="noStrike">
              <a:latin typeface="Arial"/>
            </a:endParaRPr>
          </a:p>
          <a:p>
            <a:pPr>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371880" y="418320"/>
            <a:ext cx="11448000" cy="30106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600" spc="-1" strike="noStrike">
                <a:solidFill>
                  <a:srgbClr val="990000"/>
                </a:solidFill>
                <a:latin typeface="Calibri"/>
                <a:ea typeface="Calibri"/>
              </a:rPr>
              <a:t>Další práce související </a:t>
            </a:r>
            <a:r>
              <a:rPr b="0" lang="cs-CZ" sz="1600" spc="-1" strike="noStrike">
                <a:solidFill>
                  <a:srgbClr val="000000"/>
                </a:solidFill>
                <a:latin typeface="Calibri"/>
                <a:ea typeface="Calibri"/>
              </a:rPr>
              <a:t>budou tvořit </a:t>
            </a:r>
            <a:r>
              <a:rPr b="1" lang="cs-CZ" sz="1600" spc="-1" strike="noStrike">
                <a:solidFill>
                  <a:srgbClr val="990000"/>
                </a:solidFill>
                <a:latin typeface="Calibri"/>
                <a:ea typeface="Calibri"/>
              </a:rPr>
              <a:t>jedinou činnost</a:t>
            </a:r>
            <a:r>
              <a:rPr b="0" lang="cs-CZ" sz="1600" spc="-1" strike="noStrike">
                <a:solidFill>
                  <a:srgbClr val="000000"/>
                </a:solidFill>
                <a:latin typeface="Calibri"/>
                <a:ea typeface="Calibri"/>
              </a:rPr>
              <a:t>, na základě které bude pedagogickým pracovníkům </a:t>
            </a:r>
            <a:r>
              <a:rPr b="1" lang="cs-CZ" sz="1600" spc="-1" strike="noStrike">
                <a:solidFill>
                  <a:srgbClr val="990000"/>
                </a:solidFill>
                <a:latin typeface="Calibri"/>
                <a:ea typeface="Calibri"/>
              </a:rPr>
              <a:t>vyplácen plat</a:t>
            </a:r>
            <a:r>
              <a:rPr b="0" lang="cs-CZ" sz="1600" spc="-1" strike="noStrike">
                <a:solidFill>
                  <a:srgbClr val="000000"/>
                </a:solidFill>
                <a:latin typeface="Calibri"/>
                <a:ea typeface="Calibri"/>
              </a:rPr>
              <a:t>. Je vhodné, aby ředitel školy vnitřním pokynem zpracoval pravidla pro práci z domova, například:</a:t>
            </a:r>
            <a:endParaRPr b="0" lang="cs-CZ" sz="1600" spc="-1" strike="noStrike">
              <a:latin typeface="Arial"/>
            </a:endParaRPr>
          </a:p>
          <a:p>
            <a:pPr>
              <a:lnSpc>
                <a:spcPct val="100000"/>
              </a:lnSpc>
            </a:pP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1" lang="cs-CZ" sz="1600" spc="-1" strike="noStrike">
                <a:solidFill>
                  <a:srgbClr val="990000"/>
                </a:solidFill>
                <a:latin typeface="Calibri"/>
                <a:ea typeface="Times New Roman"/>
              </a:rPr>
              <a:t>Časové rozmezí </a:t>
            </a:r>
            <a:r>
              <a:rPr b="0" lang="cs-CZ" sz="1600" spc="-1" strike="noStrike">
                <a:solidFill>
                  <a:srgbClr val="000000"/>
                </a:solidFill>
                <a:latin typeface="Calibri"/>
                <a:ea typeface="Times New Roman"/>
              </a:rPr>
              <a:t>práce z domova (přesně specifikované dny a čas).</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1" lang="cs-CZ" sz="1600" spc="-1" strike="noStrike">
                <a:solidFill>
                  <a:srgbClr val="990000"/>
                </a:solidFill>
                <a:latin typeface="Calibri"/>
                <a:ea typeface="Times New Roman"/>
              </a:rPr>
              <a:t>Co bude </a:t>
            </a:r>
            <a:r>
              <a:rPr b="0" lang="cs-CZ" sz="1600" spc="-1" strike="noStrike">
                <a:solidFill>
                  <a:srgbClr val="000000"/>
                </a:solidFill>
                <a:latin typeface="Calibri"/>
                <a:ea typeface="Times New Roman"/>
              </a:rPr>
              <a:t>zaměstnanec v rámci práce z domova </a:t>
            </a:r>
            <a:r>
              <a:rPr b="1" lang="cs-CZ" sz="1600" spc="-1" strike="noStrike">
                <a:solidFill>
                  <a:srgbClr val="990000"/>
                </a:solidFill>
                <a:latin typeface="Calibri"/>
                <a:ea typeface="Times New Roman"/>
              </a:rPr>
              <a:t>dělat</a:t>
            </a:r>
            <a:r>
              <a:rPr b="0" lang="cs-CZ" sz="1600" spc="-1" strike="noStrike">
                <a:solidFill>
                  <a:srgbClr val="000000"/>
                </a:solidFill>
                <a:latin typeface="Calibri"/>
                <a:ea typeface="Times New Roman"/>
              </a:rPr>
              <a:t> (přidělení mu pracovních úkolů).</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Times New Roman"/>
              </a:rPr>
              <a:t>Na jakém </a:t>
            </a:r>
            <a:r>
              <a:rPr b="1" lang="cs-CZ" sz="1600" spc="-1" strike="noStrike">
                <a:solidFill>
                  <a:srgbClr val="990000"/>
                </a:solidFill>
                <a:latin typeface="Calibri"/>
                <a:ea typeface="Times New Roman"/>
              </a:rPr>
              <a:t>tel. čísle a emailové adrese </a:t>
            </a:r>
            <a:r>
              <a:rPr b="0" lang="cs-CZ" sz="1600" spc="-1" strike="noStrike">
                <a:solidFill>
                  <a:srgbClr val="000000"/>
                </a:solidFill>
                <a:latin typeface="Calibri"/>
                <a:ea typeface="Times New Roman"/>
              </a:rPr>
              <a:t>bude v pracovní době k dispozici.</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Times New Roman"/>
              </a:rPr>
              <a:t>Sdělí mu, že ředitel školy nebude hradit žádné další </a:t>
            </a:r>
            <a:r>
              <a:rPr b="1" lang="cs-CZ" sz="1600" spc="-1" strike="noStrike">
                <a:solidFill>
                  <a:srgbClr val="990000"/>
                </a:solidFill>
                <a:latin typeface="Calibri"/>
                <a:ea typeface="Times New Roman"/>
              </a:rPr>
              <a:t>náklady spojené </a:t>
            </a:r>
            <a:r>
              <a:rPr b="0" lang="cs-CZ" sz="1600" spc="-1" strike="noStrike">
                <a:solidFill>
                  <a:srgbClr val="000000"/>
                </a:solidFill>
                <a:latin typeface="Calibri"/>
                <a:ea typeface="Times New Roman"/>
              </a:rPr>
              <a:t>s prací z domova.</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Poučení o </a:t>
            </a:r>
            <a:r>
              <a:rPr b="1" lang="cs-CZ" sz="1600" spc="-1" strike="noStrike">
                <a:solidFill>
                  <a:srgbClr val="800000"/>
                </a:solidFill>
                <a:latin typeface="Calibri"/>
                <a:ea typeface="Calibri"/>
              </a:rPr>
              <a:t>bezpečnosti práce </a:t>
            </a:r>
            <a:r>
              <a:rPr b="0" lang="cs-CZ" sz="1600" spc="-1" strike="noStrike">
                <a:solidFill>
                  <a:srgbClr val="000000"/>
                </a:solidFill>
                <a:latin typeface="Calibri"/>
                <a:ea typeface="Calibri"/>
              </a:rPr>
              <a:t>z domova.</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Ochrana osobních údajů žáků a jejich zákonných zástupců (</a:t>
            </a:r>
            <a:r>
              <a:rPr b="1" lang="cs-CZ" sz="1600" spc="-1" strike="noStrike">
                <a:solidFill>
                  <a:srgbClr val="800000"/>
                </a:solidFill>
                <a:latin typeface="Calibri"/>
                <a:ea typeface="Calibri"/>
              </a:rPr>
              <a:t>GDPR</a:t>
            </a:r>
            <a:r>
              <a:rPr b="0" lang="cs-CZ" sz="1600" spc="-1" strike="noStrike">
                <a:solidFill>
                  <a:srgbClr val="000000"/>
                </a:solidFill>
                <a:latin typeface="Calibri"/>
                <a:ea typeface="Calibri"/>
              </a:rPr>
              <a:t>)</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Times New Roman"/>
              </a:rPr>
              <a:t>Na základě pokynu ředitele školy je zaměstnanec povinen do následujícího pracovního dne práci z domova ukončit a </a:t>
            </a:r>
            <a:r>
              <a:rPr b="1" lang="cs-CZ" sz="1600" spc="-1" strike="noStrike">
                <a:solidFill>
                  <a:srgbClr val="990000"/>
                </a:solidFill>
                <a:latin typeface="Calibri"/>
                <a:ea typeface="Times New Roman"/>
              </a:rPr>
              <a:t>nastoupit na pracoviště</a:t>
            </a:r>
            <a:r>
              <a:rPr b="0" lang="cs-CZ" sz="1600" spc="-1" strike="noStrike">
                <a:solidFill>
                  <a:srgbClr val="000000"/>
                </a:solidFill>
                <a:latin typeface="Calibri"/>
                <a:ea typeface="Times New Roman"/>
              </a:rPr>
              <a:t>.</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Times New Roman"/>
              </a:rPr>
              <a:t>…</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344520" y="326880"/>
            <a:ext cx="11502720" cy="52009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600" spc="-1" strike="noStrike">
                <a:solidFill>
                  <a:srgbClr val="002060"/>
                </a:solidFill>
                <a:latin typeface="Calibri"/>
                <a:ea typeface="Calibri"/>
              </a:rPr>
              <a:t>2.4 Formy a metody práce</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1" lang="cs-CZ" sz="1600" spc="-1" strike="noStrike">
                <a:solidFill>
                  <a:srgbClr val="990000"/>
                </a:solidFill>
                <a:latin typeface="Calibri"/>
                <a:ea typeface="Calibri"/>
              </a:rPr>
              <a:t>Vzdělávání na dálku</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MŠMT požaduje, aby školy v co největší míře využívalo vzdělávání na dálku. O jeho využití </a:t>
            </a:r>
            <a:r>
              <a:rPr b="1" lang="cs-CZ" sz="1600" spc="-1" strike="noStrike">
                <a:solidFill>
                  <a:srgbClr val="800000"/>
                </a:solidFill>
                <a:latin typeface="Calibri"/>
                <a:ea typeface="Times New Roman"/>
              </a:rPr>
              <a:t>rozhoduje ředitel školy</a:t>
            </a:r>
            <a:r>
              <a:rPr b="0" lang="cs-CZ" sz="1600" spc="-1" strike="noStrike">
                <a:solidFill>
                  <a:srgbClr val="000000"/>
                </a:solidFill>
                <a:latin typeface="Calibri"/>
                <a:ea typeface="Times New Roman"/>
              </a:rPr>
              <a:t>. Současná opatření nezměnila organizaci školního roku a nestanovila na tuto dobu prázdniny. Zakázaná je osobní přítomnost žáků při vzdělávání ve školách. MŠMT vytvořilo webové stránky </a:t>
            </a:r>
            <a:r>
              <a:rPr b="0" lang="cs-CZ" sz="1600" spc="-1" strike="noStrike" u="sng">
                <a:solidFill>
                  <a:srgbClr val="0563c1"/>
                </a:solidFill>
                <a:uFillTx/>
                <a:latin typeface="Calibri"/>
                <a:ea typeface="Times New Roman"/>
                <a:hlinkClick r:id="rId1"/>
              </a:rPr>
              <a:t>https://nadalku.msmt.cz/cs</a:t>
            </a:r>
            <a:r>
              <a:rPr b="0" lang="cs-CZ" sz="1600" spc="-1" strike="noStrike">
                <a:solidFill>
                  <a:srgbClr val="000000"/>
                </a:solidFill>
                <a:latin typeface="Calibri"/>
                <a:ea typeface="Times New Roman"/>
              </a:rPr>
              <a:t>, které dávají školám tipy ke vzdělávání na dálku, dále vysílá Česká televize s podporou MŠMT vzdělávací pořady pro žáky 1. a 2. stupně včetně přípravy na přijímací zkoušky na SŠ a víceletá gymnázia. Takové vzdělávání, byť neprobíhá přímo ve škole, je zcela legitimní součástí vzdělávání podle školského zákona a naplňuje cíle, které právní úprava školám přikazuje plnit. Absence se do třídní knihy nezapisují.</a:t>
            </a:r>
            <a:endParaRPr b="0" lang="cs-CZ" sz="1600" spc="-1" strike="noStrike">
              <a:latin typeface="Arial"/>
            </a:endParaRPr>
          </a:p>
          <a:p>
            <a:pPr>
              <a:lnSpc>
                <a:spcPct val="100000"/>
              </a:lnSpc>
            </a:pPr>
            <a:r>
              <a:rPr b="0" lang="cs-CZ" sz="1600" spc="-1" strike="noStrike">
                <a:solidFill>
                  <a:srgbClr val="000000"/>
                </a:solidFill>
                <a:latin typeface="Calibri"/>
                <a:ea typeface="Times New Roman"/>
              </a:rPr>
              <a:t> </a:t>
            </a:r>
            <a:endParaRPr b="0" lang="cs-CZ" sz="1600" spc="-1" strike="noStrike">
              <a:latin typeface="Arial"/>
            </a:endParaRPr>
          </a:p>
          <a:p>
            <a:pPr>
              <a:lnSpc>
                <a:spcPct val="100000"/>
              </a:lnSpc>
            </a:pPr>
            <a:r>
              <a:rPr b="1" lang="cs-CZ" sz="1600" spc="-1" strike="noStrike">
                <a:solidFill>
                  <a:srgbClr val="990000"/>
                </a:solidFill>
                <a:latin typeface="Calibri"/>
                <a:ea typeface="Times New Roman"/>
              </a:rPr>
              <a:t>Synchronní a asynchronní vzdělávání na dálku </a:t>
            </a:r>
            <a:endParaRPr b="0" lang="cs-CZ" sz="1600" spc="-1" strike="noStrike">
              <a:latin typeface="Arial"/>
            </a:endParaRPr>
          </a:p>
          <a:p>
            <a:pPr>
              <a:lnSpc>
                <a:spcPct val="100000"/>
              </a:lnSpc>
            </a:pPr>
            <a:r>
              <a:rPr b="1" lang="cs-CZ" sz="1600" spc="-1" strike="noStrike">
                <a:solidFill>
                  <a:srgbClr val="990000"/>
                </a:solidFill>
                <a:latin typeface="Calibri"/>
                <a:ea typeface="Times New Roman"/>
              </a:rPr>
              <a:t>Jiná forma vzdělávání na dálku (tištěné materiály, učebnice, pracovní sešity atp.)</a:t>
            </a:r>
            <a:endParaRPr b="0" lang="cs-CZ" sz="1600" spc="-1" strike="noStrike">
              <a:latin typeface="Arial"/>
            </a:endParaRPr>
          </a:p>
          <a:p>
            <a:pPr>
              <a:lnSpc>
                <a:spcPct val="100000"/>
              </a:lnSpc>
            </a:pPr>
            <a:r>
              <a:rPr b="1" lang="cs-CZ" sz="1600" spc="-1" strike="noStrike">
                <a:solidFill>
                  <a:srgbClr val="990000"/>
                </a:solidFill>
                <a:latin typeface="Calibri"/>
                <a:ea typeface="Times New Roman"/>
              </a:rPr>
              <a:t>Zapojení rodiny při vzdělávání na dálku</a:t>
            </a:r>
            <a:endParaRPr b="0" lang="cs-CZ" sz="1600" spc="-1" strike="noStrike">
              <a:latin typeface="Arial"/>
            </a:endParaRPr>
          </a:p>
          <a:p>
            <a:pPr>
              <a:lnSpc>
                <a:spcPct val="100000"/>
              </a:lnSpc>
            </a:pPr>
            <a:r>
              <a:rPr b="1" lang="cs-CZ" sz="1600" spc="-1" strike="noStrike">
                <a:solidFill>
                  <a:srgbClr val="990000"/>
                </a:solidFill>
                <a:latin typeface="Calibri"/>
                <a:ea typeface="Times New Roman"/>
              </a:rPr>
              <a:t>Hodnocení vzdělávání</a:t>
            </a:r>
            <a:endParaRPr b="0" lang="cs-CZ" sz="1600" spc="-1" strike="noStrike">
              <a:latin typeface="Arial"/>
            </a:endParaRPr>
          </a:p>
          <a:p>
            <a:pPr>
              <a:lnSpc>
                <a:spcPct val="100000"/>
              </a:lnSpc>
            </a:pPr>
            <a:endParaRPr b="0" lang="cs-CZ" sz="1600" spc="-1" strike="noStrike">
              <a:latin typeface="Arial"/>
            </a:endParaRPr>
          </a:p>
          <a:p>
            <a:pPr>
              <a:lnSpc>
                <a:spcPct val="100000"/>
              </a:lnSpc>
            </a:pPr>
            <a:r>
              <a:rPr b="1" lang="cs-CZ" sz="1600" spc="-1" strike="noStrike">
                <a:solidFill>
                  <a:srgbClr val="990000"/>
                </a:solidFill>
                <a:latin typeface="Calibri"/>
                <a:ea typeface="Calibri"/>
              </a:rPr>
              <a:t>Distanční forma vzdělávání</a:t>
            </a:r>
            <a:endParaRPr b="0" lang="cs-CZ" sz="1600" spc="-1" strike="noStrike">
              <a:latin typeface="Arial"/>
            </a:endParaRPr>
          </a:p>
          <a:p>
            <a:pPr>
              <a:lnSpc>
                <a:spcPct val="100000"/>
              </a:lnSpc>
            </a:pPr>
            <a:r>
              <a:rPr b="0" lang="cs-CZ" sz="1600" spc="-1" strike="noStrike">
                <a:solidFill>
                  <a:srgbClr val="000000"/>
                </a:solidFill>
                <a:latin typeface="Calibri"/>
                <a:ea typeface="Calibri"/>
              </a:rPr>
              <a:t>Jestliže si školy zvolí distanční nebo dálkovou formu vzdělávání, nesuplují tím přímou vyučovací povinnost. Jedná se sice o důležitou formu vzdělávání, která ale může být pouze doplňkem přímé vyučovací povinnosti.</a:t>
            </a:r>
            <a:endParaRPr b="0" lang="cs-CZ" sz="1600" spc="-1" strike="noStrike">
              <a:latin typeface="Arial"/>
            </a:endParaRPr>
          </a:p>
          <a:p>
            <a:pPr>
              <a:lnSpc>
                <a:spcPct val="100000"/>
              </a:lnSpc>
            </a:pPr>
            <a:r>
              <a:rPr b="0" lang="cs-CZ" sz="1600" spc="-1" strike="noStrike">
                <a:solidFill>
                  <a:srgbClr val="000000"/>
                </a:solidFill>
                <a:latin typeface="Calibri"/>
                <a:ea typeface="Calibri"/>
              </a:rPr>
              <a:t>Školský zákon uvádí v § 25 možnost distanční formy vzdělávání, tedy samostatné studium uskutečňované převážně nebo zcela prostřednictvím informačních technologií, popřípadě spojené s individuálními konzultacemi. Je možné však jej uplatnit pouze ve středním a vyšším odborném vzdělávání.</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298800" y="208080"/>
            <a:ext cx="11594160" cy="56876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cs-CZ" sz="1600" spc="-1" strike="noStrike">
                <a:solidFill>
                  <a:srgbClr val="002060"/>
                </a:solidFill>
                <a:latin typeface="Calibri"/>
                <a:ea typeface="Calibri"/>
              </a:rPr>
              <a:t>2.5 Zadávání domácích úkolů a hodnocení žáků</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Mimořádné opatření Ministerstva zdravotnictví zakazuje osobní účast žáků na základním, středním a vyšším odborném vzdělávání ve školách a školských zařízeních od 11.3.2020 do dovolání. S tím je spojena i aktivita škol se zadáváním samostatné práce žákům distanční formou vzdělávání.</a:t>
            </a:r>
            <a:endParaRPr b="0" lang="cs-CZ" sz="1600" spc="-1" strike="noStrike">
              <a:latin typeface="Arial"/>
            </a:endParaRPr>
          </a:p>
          <a:p>
            <a:pPr>
              <a:lnSpc>
                <a:spcPct val="100000"/>
              </a:lnSpc>
            </a:pP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Několik poznámek k zadávání a hodnocení domácích úkolů</a:t>
            </a:r>
            <a:endParaRPr b="0" lang="cs-CZ" sz="1600" spc="-1" strike="noStrike">
              <a:latin typeface="Arial"/>
            </a:endParaRPr>
          </a:p>
          <a:p>
            <a:pPr>
              <a:lnSpc>
                <a:spcPct val="100000"/>
              </a:lnSpc>
            </a:pPr>
            <a:r>
              <a:rPr b="0" lang="cs-CZ" sz="1600" spc="-1" strike="noStrike">
                <a:solidFill>
                  <a:srgbClr val="000000"/>
                </a:solidFill>
                <a:latin typeface="Calibri"/>
                <a:ea typeface="Calibri"/>
              </a:rPr>
              <a:t>Stojí za zmínku připomenout starší příspěvek </a:t>
            </a:r>
            <a:r>
              <a:rPr b="0" lang="cs-CZ" sz="1600" spc="-1" strike="noStrike">
                <a:solidFill>
                  <a:srgbClr val="000000"/>
                </a:solidFill>
                <a:latin typeface="Calibri"/>
                <a:ea typeface="Calibri"/>
              </a:rPr>
              <a:t>PhDr. Ondřej Andryse, MAE náměstek ústředního školního inspektora s názvem Několik poznámek k zadávání a hodnocení domácích úkolů.</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a:solidFill>
                  <a:srgbClr val="000000"/>
                </a:solidFill>
                <a:latin typeface="Calibri"/>
                <a:ea typeface="Calibri"/>
              </a:rPr>
              <a:t>Výtah některých myšlenek:</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a:p>
            <a:pPr>
              <a:lnSpc>
                <a:spcPct val="100000"/>
              </a:lnSpc>
            </a:pPr>
            <a:r>
              <a:rPr b="0" lang="cs-CZ" sz="1600" spc="-1" strike="noStrike" u="sng">
                <a:solidFill>
                  <a:srgbClr val="000000"/>
                </a:solidFill>
                <a:uFillTx/>
                <a:latin typeface="Calibri"/>
                <a:ea typeface="Calibri"/>
              </a:rPr>
              <a:t>Právní aspekty a cíle domácích úkolů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1" lang="cs-CZ" sz="1600" spc="-1" strike="noStrike">
                <a:solidFill>
                  <a:srgbClr val="990000"/>
                </a:solidFill>
                <a:latin typeface="Calibri"/>
                <a:ea typeface="Calibri"/>
              </a:rPr>
              <a:t>Žádný právní předpis </a:t>
            </a:r>
            <a:r>
              <a:rPr b="0" lang="cs-CZ" sz="1600" spc="-1" strike="noStrike">
                <a:solidFill>
                  <a:srgbClr val="000000"/>
                </a:solidFill>
                <a:latin typeface="Calibri"/>
                <a:ea typeface="Calibri"/>
              </a:rPr>
              <a:t>se problematikou zadávání a hodnocení domácích úkolů nezabývá, a tudíž tato problematika není právně upravena ani jednoznačně vymezena.</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Zadávání domácích úkolů je otázka </a:t>
            </a:r>
            <a:r>
              <a:rPr b="1" lang="cs-CZ" sz="1600" spc="-1" strike="noStrike">
                <a:solidFill>
                  <a:srgbClr val="990000"/>
                </a:solidFill>
                <a:latin typeface="Calibri"/>
                <a:ea typeface="Calibri"/>
              </a:rPr>
              <a:t>pedagogická</a:t>
            </a:r>
            <a:r>
              <a:rPr b="0" lang="cs-CZ" sz="1600" spc="-1" strike="noStrike">
                <a:solidFill>
                  <a:srgbClr val="000000"/>
                </a:solidFill>
                <a:latin typeface="Calibri"/>
                <a:ea typeface="Calibri"/>
              </a:rPr>
              <a:t>, nikoliv právní.</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Domácí úkoly nejsou nutnou součástí vzdělávání, </a:t>
            </a:r>
            <a:r>
              <a:rPr b="1" lang="cs-CZ" sz="1600" spc="-1" strike="noStrike">
                <a:solidFill>
                  <a:srgbClr val="990000"/>
                </a:solidFill>
                <a:latin typeface="Calibri"/>
                <a:ea typeface="Calibri"/>
              </a:rPr>
              <a:t>škola není povinna žákům domácí úkoly zadávat</a:t>
            </a:r>
            <a:r>
              <a:rPr b="0" lang="cs-CZ" sz="1600" spc="-1" strike="noStrike">
                <a:solidFill>
                  <a:srgbClr val="000000"/>
                </a:solidFill>
                <a:latin typeface="Calibri"/>
                <a:ea typeface="Calibri"/>
              </a:rPr>
              <a:t>.</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Využívání </a:t>
            </a:r>
            <a:r>
              <a:rPr b="1" lang="cs-CZ" sz="1600" spc="-1" strike="noStrike">
                <a:solidFill>
                  <a:srgbClr val="990000"/>
                </a:solidFill>
                <a:latin typeface="Calibri"/>
                <a:ea typeface="Calibri"/>
              </a:rPr>
              <a:t>domácích úkolů </a:t>
            </a:r>
            <a:r>
              <a:rPr b="0" lang="cs-CZ" sz="1600" spc="-1" strike="noStrike">
                <a:solidFill>
                  <a:srgbClr val="000000"/>
                </a:solidFill>
                <a:latin typeface="Calibri"/>
                <a:ea typeface="Calibri"/>
              </a:rPr>
              <a:t>jako pedagogického nástroje je plně v </a:t>
            </a:r>
            <a:r>
              <a:rPr b="1" lang="cs-CZ" sz="1600" spc="-1" strike="noStrike">
                <a:solidFill>
                  <a:srgbClr val="990000"/>
                </a:solidFill>
                <a:latin typeface="Calibri"/>
                <a:ea typeface="Calibri"/>
              </a:rPr>
              <a:t>souladu se školským zákonem</a:t>
            </a:r>
            <a:r>
              <a:rPr b="0" lang="cs-CZ" sz="1600" spc="-1" strike="noStrike">
                <a:solidFill>
                  <a:srgbClr val="000000"/>
                </a:solidFill>
                <a:latin typeface="Calibri"/>
                <a:ea typeface="Calibri"/>
              </a:rPr>
              <a:t>.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Žáci jsou v souladu s § 22 odst. 1 písm. c) školského zákona </a:t>
            </a:r>
            <a:r>
              <a:rPr b="1" lang="cs-CZ" sz="1600" spc="-1" strike="noStrike">
                <a:solidFill>
                  <a:srgbClr val="990000"/>
                </a:solidFill>
                <a:latin typeface="Calibri"/>
                <a:ea typeface="Calibri"/>
              </a:rPr>
              <a:t>povinni plnit pokyny pedagogických pracovníků</a:t>
            </a:r>
            <a:r>
              <a:rPr b="0" lang="cs-CZ" sz="1600" spc="-1" strike="noStrike">
                <a:solidFill>
                  <a:srgbClr val="000000"/>
                </a:solidFill>
                <a:latin typeface="Calibri"/>
                <a:ea typeface="Calibri"/>
              </a:rPr>
              <a:t> vydané ve shodě s právními předpisy a školním řádem, tedy i vypracovávat domácí úkoly.</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Je vhodné a žádoucí, aby tuto problematiku upravoval na úrovni školy její </a:t>
            </a:r>
            <a:r>
              <a:rPr b="1" lang="cs-CZ" sz="1600" spc="-1" strike="noStrike">
                <a:solidFill>
                  <a:srgbClr val="990000"/>
                </a:solidFill>
                <a:latin typeface="Calibri"/>
                <a:ea typeface="Calibri"/>
              </a:rPr>
              <a:t>školní řád</a:t>
            </a:r>
            <a:r>
              <a:rPr b="0" lang="cs-CZ" sz="1600" spc="-1" strike="noStrike">
                <a:solidFill>
                  <a:srgbClr val="000000"/>
                </a:solidFill>
                <a:latin typeface="Calibri"/>
                <a:ea typeface="Calibri"/>
              </a:rPr>
              <a:t>. </a:t>
            </a:r>
            <a:endParaRPr b="0" lang="cs-CZ" sz="1600" spc="-1" strike="noStrike">
              <a:latin typeface="Arial"/>
            </a:endParaRPr>
          </a:p>
          <a:p>
            <a:pPr marL="90000" indent="-89640">
              <a:lnSpc>
                <a:spcPct val="100000"/>
              </a:lnSpc>
            </a:pPr>
            <a:r>
              <a:rPr b="0" lang="cs-CZ" sz="1600" spc="-1" strike="noStrike">
                <a:solidFill>
                  <a:srgbClr val="000000"/>
                </a:solidFill>
                <a:latin typeface="Wingdings"/>
                <a:ea typeface="Calibri"/>
              </a:rPr>
              <a:t></a:t>
            </a:r>
            <a:r>
              <a:rPr b="0" lang="cs-CZ" sz="1600" spc="-1" strike="noStrike">
                <a:solidFill>
                  <a:srgbClr val="000000"/>
                </a:solidFill>
                <a:latin typeface="Calibri"/>
                <a:ea typeface="Calibri"/>
              </a:rPr>
              <a:t> </a:t>
            </a:r>
            <a:r>
              <a:rPr b="0" lang="cs-CZ" sz="1600" spc="-1" strike="noStrike">
                <a:solidFill>
                  <a:srgbClr val="000000"/>
                </a:solidFill>
                <a:latin typeface="Calibri"/>
                <a:ea typeface="Calibri"/>
              </a:rPr>
              <a:t>Plnění domácích úkolů vede člověka k učení se v průběhu celého života (k tomu viz §2 odst. 2 písmeno a) školského zákona).</a:t>
            </a:r>
            <a:endParaRPr b="0" lang="cs-CZ" sz="1600" spc="-1" strike="noStrike">
              <a:latin typeface="Arial"/>
            </a:endParaRPr>
          </a:p>
          <a:p>
            <a:pPr>
              <a:lnSpc>
                <a:spcPct val="100000"/>
              </a:lnSpc>
            </a:pPr>
            <a:r>
              <a:rPr b="0" lang="cs-CZ" sz="1600" spc="-1" strike="noStrike">
                <a:solidFill>
                  <a:srgbClr val="000000"/>
                </a:solidFill>
                <a:latin typeface="Calibri"/>
                <a:ea typeface="Calibri"/>
              </a:rPr>
              <a:t> </a:t>
            </a:r>
            <a:endParaRPr b="0" lang="cs-CZ" sz="1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118</TotalTime>
  <Application>LibreOffice/6.4.2.2$Windows_X86_64 LibreOffice_project/4e471d8c02c9c90f512f7f9ead8875b57fcb1ec3</Application>
  <Words>3286</Words>
  <Paragraphs>221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2020-04-05T07:25:17Z</dcterms:created>
  <dc:creator>inteli5</dc:creator>
  <dc:description/>
  <dc:language>cs-CZ</dc:language>
  <cp:lastModifiedBy>inteli5</cp:lastModifiedBy>
  <dcterms:modified xsi:type="dcterms:W3CDTF">2020-04-07T05:44:01Z</dcterms:modified>
  <cp:revision>11</cp:revision>
  <dc:subject/>
  <dc:title>Prezentace aplikace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Širokoúhlá obrazovka</vt:lpwstr>
  </property>
  <property fmtid="{D5CDD505-2E9C-101B-9397-08002B2CF9AE}" pid="9" name="ScaleCrop">
    <vt:bool>0</vt:bool>
  </property>
  <property fmtid="{D5CDD505-2E9C-101B-9397-08002B2CF9AE}" pid="10" name="ShareDoc">
    <vt:bool>0</vt:bool>
  </property>
  <property fmtid="{D5CDD505-2E9C-101B-9397-08002B2CF9AE}" pid="11" name="Slides">
    <vt:i4>17</vt:i4>
  </property>
</Properties>
</file>