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media/image1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45238DF-DDC0-4A49-A93F-F624D093A211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13. 4. 2020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E5A5200-A971-475A-8635-8C34B753B739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FD84285-04C9-494A-991C-B30EBFAADE9B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13. 4. 2020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082FBA3-420F-4295-ADB1-CF4321800927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2060"/>
                </a:solidFill>
                <a:latin typeface="Calibri Light"/>
              </a:rPr>
              <a:t>GDPR a ochrana osobních údajů při současném nouzovém stavu ve školách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2060"/>
                </a:solidFill>
                <a:latin typeface="Calibri"/>
              </a:rPr>
              <a:t>2020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286560" y="214920"/>
            <a:ext cx="116917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2. Tyto nové metody a formy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doplníme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(pověřenec GDPR doplní) do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záznamů činnosti zpracování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podle článku 30 nařízení EU (GDPR).</a:t>
            </a:r>
            <a:endParaRPr b="0" lang="cs-CZ" sz="1600" spc="-1" strike="noStrike">
              <a:latin typeface="Arial"/>
            </a:endParaRPr>
          </a:p>
        </p:txBody>
      </p:sp>
      <p:graphicFrame>
        <p:nvGraphicFramePr>
          <p:cNvPr id="96" name="Table 2"/>
          <p:cNvGraphicFramePr/>
          <p:nvPr/>
        </p:nvGraphicFramePr>
        <p:xfrm>
          <a:off x="286560" y="1103400"/>
          <a:ext cx="11563920" cy="1597320"/>
        </p:xfrm>
        <a:graphic>
          <a:graphicData uri="http://schemas.openxmlformats.org/drawingml/2006/table">
            <a:tbl>
              <a:tblPr/>
              <a:tblGrid>
                <a:gridCol w="1706760"/>
                <a:gridCol w="1682280"/>
                <a:gridCol w="1188720"/>
                <a:gridCol w="1225080"/>
                <a:gridCol w="1526760"/>
                <a:gridCol w="2230920"/>
                <a:gridCol w="2003400"/>
              </a:tblGrid>
              <a:tr h="530280"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Doklad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Účel zpracování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Údaje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Příjemce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Zákon/souhlas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Technické a organizační opatření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Lhůta pro výmaz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1050840"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Používání e-mailů pro účely výuky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Zajištění výuky v době nouzového stavu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Žák (jméno, příjmení) + třída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Učitel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Veřejný zájem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Identifikaci žáka provádět s minimem osobních údajů (např. jméno + třída)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 dobu mimořádných opatření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90560"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Videonahrávky s příklady výuky učitelů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Zajištění výuky v době nouzového stavu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Učitel - video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Žáci, zákonní zástupci žáků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Informovaný souhlas učitele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Uložení pod přístupovým heslem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0040" rIns="50040" tIns="936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cs-CZ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 dobu mimořádných opatření</a:t>
                      </a:r>
                      <a:endParaRPr b="0" lang="cs-CZ" sz="1600" spc="-1" strike="noStrike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7" name="CustomShape 3"/>
          <p:cNvSpPr/>
          <p:nvPr/>
        </p:nvSpPr>
        <p:spPr>
          <a:xfrm>
            <a:off x="286560" y="3625920"/>
            <a:ext cx="11499840" cy="231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3. Subjekt údajů (učitel, žák, rodič) dostane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srozumitelnou informaci o rozsahu a způsobu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zpracování údajů.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4. Dodržíme zásady pro práci s informacemi, které obsahují osobní údaje: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shromažďovat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pouze nezbytné osobní údaje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(například seznam žáků bez dalších informací, např. data narození),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již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nepotřebné údaje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skartovat (n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apříklad po skončení mimořádných opatření zrušíme školní facebook, vymažeme elektronické domácí úkoly)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zachovávat mlčenlivost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o dalších údajích,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mít přesně stanovený okruh osob pro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poskytování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přihlašovacích údajů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do informačního systému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…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208800" y="498240"/>
            <a:ext cx="11774160" cy="413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ff"/>
                </a:solidFill>
                <a:latin typeface="Calibri"/>
                <a:ea typeface="Calibri"/>
              </a:rPr>
              <a:t>4. Práva subjektu údajů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Právo na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přístup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k osobním údajům (čl. 15 nařízení)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Právo na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opravu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osobních údajů (čl. 16 nařízení)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Právo na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výmaz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osobních údajů (čl. 17 a 18 nařízení)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Právo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vznést námitku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proti zpracování osobních údajů (čl. 21 nařízení)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Neúspěšní žadatelé o informace se mohou od ledna 2020 obracet na ÚOOÚ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Práva subjektu údajů nelze zpravidla využít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při zákonném zpracovávání osobních údajů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jako je školní matrika, přijímací řízení, personální a mzdová evidence apod.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240840" y="268920"/>
            <a:ext cx="10667520" cy="404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ff"/>
                </a:solidFill>
                <a:latin typeface="Calibri"/>
                <a:ea typeface="Calibri"/>
              </a:rPr>
              <a:t>5. Organizační a technická opatření k zabezpečení osobních údajů ve škole dle čl. 26 až 32 nařízení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002060"/>
                </a:solidFill>
                <a:latin typeface="Calibri"/>
                <a:ea typeface="Calibri"/>
              </a:rPr>
              <a:t>5.1 Organizační opatření k ochraně osobních údajů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Škola všechny osobní údaje, se kterými nakládá a které zpracovává,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chrání vhodnými a dostupnými prostředky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před zneužitím.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Přitom škola především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uchovává osobní údaje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v prostorách, na místech, v prostředí nebo v systému, do kterého má přístup omezený, předem stanovený a v každý okamžik alespoň řediteli školy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známý okruh osob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; jiné osoby mohou získat přístup k osobním údajům pouze se svolením ředitele školy nebo jím pověřené osoby.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Příklady: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Zabezpečení školní matriky.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Fotografie žáků s informovaným souhlasem.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Dokumenty školy zabezpečené podle spisového a skartačního řádu.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V pracovních náplních informováni pedagogové o povinnosti zachovávat mlčenlivost.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249840" y="195840"/>
            <a:ext cx="11609640" cy="59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002060"/>
                </a:solidFill>
                <a:latin typeface="Calibri"/>
                <a:ea typeface="Times New Roman"/>
              </a:rPr>
              <a:t>5.2 IT technika a GDPR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ff"/>
                </a:solidFill>
                <a:latin typeface="Calibri"/>
                <a:ea typeface="Times New Roman"/>
              </a:rPr>
              <a:t> </a:t>
            </a:r>
            <a:endParaRPr b="0" lang="cs-CZ" sz="18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1. Připomenout zaměstnancům ochranu osobních údajů při práci s IT technikou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Pro ochranu osobních údajů je třeba stanovit: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1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zachovávat mlčenlivost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o údajích obsažených v souborech, v databázích či v informačních systémech a o všech dalších skutečnostech, o nichž se dozvědí v souvislosti s výkonem práce v rámci pracovního poměru ve škole; o těchto skutečnostech jsou povinni zachovávat mlčenlivosti po skončení pracovního poměru práce ve škole.; 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skutečnosti chráněné školským zákonem (§ 28) a osobní údaje zpracovávat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jen se souhlasem zaměstnavatele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a za účelem, který zaměstnavatel stanoví (viz Směrnice na ochranu osobních údajů ředitele školy); 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při zpracování dat, pokud je to možné,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neuvádět jména, ani jiné identifikační údaje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; 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zachovávat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důvěrnost obsahu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veškeré elektronické komunikace a obsahu databází; 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být si vědomi, že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porušení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výše uvedených povinností je závažným porušením pracovních povinnosti; 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být si vědomi, že zaměstnavatel je po nich oprávněn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vymáhat případnou škodu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, kterou porušením výše uvedených povinností způsobí. 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2. Nově zpracovat o</a:t>
            </a:r>
            <a:r>
              <a:rPr b="0" lang="cs-CZ" sz="16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chranu osobních údajů a minimalizaci hrozeb a rizik při práci s výpočetní technikou z domova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Zde není potřeba nic objevovat nebo vymýšlet. Tato problematika je velmi dobře zpracována na stránkách Úřadu pro ochranu osobních údajů. Stačí jenom jejich materiály převzít a aplikovat je do podmínek školy.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Článek se jmenuje </a:t>
            </a:r>
            <a:r>
              <a:rPr b="1" i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Doporučení pro ochranu osobních údajů </a:t>
            </a:r>
            <a:r>
              <a:rPr b="0" i="1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a minimalizaci hrozeb a rizik při práci s výpočetní technikou, v mobilní komunikaci či na sítích </a:t>
            </a:r>
            <a:r>
              <a:rPr b="1" i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při práci z domova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a má dvě části: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doporučení pro zaměstnance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doporučení pro zaměstnavatele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60080" y="347760"/>
            <a:ext cx="11161440" cy="451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7000"/>
              </a:lnSpc>
            </a:pPr>
            <a:r>
              <a:rPr b="1" lang="cs-CZ" sz="1600" spc="-1" strike="noStrike">
                <a:solidFill>
                  <a:srgbClr val="002060"/>
                </a:solidFill>
                <a:latin typeface="Calibri"/>
                <a:ea typeface="Calibri"/>
              </a:rPr>
              <a:t>Doporučení pro zaměstnance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Pozor na podvodné e-maily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Neotevírejte podezřelé odkazy v e-mailech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Nezaměňujte pracovní počítač za soukromý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Vyhněte se veřejným Wi-Fi sítím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Přistupujte zodpovědně k volbě hesel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Nepovolujte makra v běžných dokumentech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Nepodceňujte fyzickou bezpečnost počítačů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Dodržujte další praktická bezpečnostní opatření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Kdy kontaktovat IT odborníka od zaměstnavatele?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1" lang="cs-CZ" sz="1600" spc="-1" strike="noStrike">
                <a:solidFill>
                  <a:srgbClr val="002060"/>
                </a:solidFill>
                <a:latin typeface="Calibri"/>
                <a:ea typeface="Calibri"/>
              </a:rPr>
              <a:t>Doporučení pro zaměstnavatele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Nepodceňujte zálohy a jejich ochranu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Připravte konkrétní postupy pro rychlou reakci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Vyhodnoťte a ohlaste porušení zabezpečení 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320040" y="487800"/>
            <a:ext cx="11749680" cy="47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7000"/>
              </a:lnSpc>
            </a:pPr>
            <a:r>
              <a:rPr b="1" lang="cs-CZ" sz="1600" spc="-1" strike="noStrike">
                <a:solidFill>
                  <a:srgbClr val="002060"/>
                </a:solidFill>
                <a:latin typeface="Calibri"/>
                <a:ea typeface="Times New Roman"/>
              </a:rPr>
              <a:t>5.3 Zjišťování zdravotního stavu zaměstnanců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br/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Times New Roman"/>
              </a:rPr>
              <a:t>Zákoník práce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obecně ukládá zaměstnavateli povinnost vytvářet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Times New Roman"/>
              </a:rPr>
              <a:t>bezpečné a zdraví neohrožující pracovní prostředí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a pracovní podmínky vhodnou organizací bezpečnosti a ochrany zdraví při práci a přijímáním opatření k předcházení rizikům.</a:t>
            </a:r>
            <a:br/>
            <a:br/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V konkrétních situacích je zaměstnavatel povinen postupovat tak, aby 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Times New Roman"/>
              </a:rPr>
              <a:t>předcházel rizikům, odstraňoval je nebo minimalizoval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, mluví se o tzv. prevenční povinnosti. Zaměstnavatel je tedy v situaci ohrožení 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Times New Roman"/>
              </a:rPr>
              <a:t>povinen přijmout potřebná ochranná opatření odpovídající daným okolnostem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. Je přirozeně vhodné postupovat v součinnosti s orgány ochrany veřejného zdraví, kterým je také zaměstnavatel v některých situacích povinen ohlásit skutečnosti stanovené právní úpravou.  </a:t>
            </a:r>
            <a:br/>
            <a:br/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Zaměstnavatelé musí také v rámci preventivní povinnosti 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Times New Roman"/>
              </a:rPr>
              <a:t>informovat o rizicích vhodným způsobem ostatní zaměstn</a:t>
            </a:r>
            <a:r>
              <a:rPr b="1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ance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. Takové riziko může spočívat v tom, že na pracovišti se vyskytuje nebo vyskytovala nakažená osoba. Tehdy zaměstnavatel postupuje tak, že učiní veškerá nezbytná opatření. Skutečnosti o konkrétní osobě sděluje zaměstnavatel 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Times New Roman"/>
              </a:rPr>
              <a:t>pouze v rozsahu nezbytném k ochraně zdraví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, vždy tak aby nebyla dotčena důstojnost a integrita této osoby. </a:t>
            </a:r>
            <a:r>
              <a:rPr b="1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 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Obecné nařízení (GDPR) také předpokládá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odchylky ze zákazu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zpracování určitých zvláštních kategorií osobních údajů, jakými jsou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zdravotní údaje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, kde je to nutné z důvodů významného veřejného zájmu v oblasti veřejného zdraví, například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monitorování epidemií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118800" y="171360"/>
            <a:ext cx="11676600" cy="558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90000" indent="-89640">
              <a:lnSpc>
                <a:spcPct val="100000"/>
              </a:lnSpc>
            </a:pPr>
            <a:r>
              <a:rPr b="1" lang="cs-CZ" sz="1800" spc="-1" strike="noStrike">
                <a:solidFill>
                  <a:srgbClr val="0000ff"/>
                </a:solidFill>
                <a:latin typeface="Calibri"/>
                <a:ea typeface="Calibri"/>
              </a:rPr>
              <a:t>6. Pověřenec pro ochranu osobních údajů (DPO) - Data Protection Officer</a:t>
            </a:r>
            <a:endParaRPr b="0" lang="cs-CZ" sz="18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Jmenování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Škola jako „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orgán veřejné moci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“ rozhoduje o právech a povinnostech dětí, žáků a studentů = škola musí jmenovat pověřence pro ochranu osobních údajů.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Odpovědnost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Pověřenec je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nápomocnou osobou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škole při práci s osobními údaji.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Pověřenec je přímo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podřízen řediteli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školy.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Pověřenec je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dostupný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správci (škole) i subjektům údajů (zaměstnanci, žáci, zákonní zástupci žáků) osobně i pomocí komunikačních prostředků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Pověřenec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získává veškeré informace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k ochraně osobních údajů včas, aby mohl poskytnout odpovídající postupy a doporučení.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7000"/>
              </a:lnSpc>
            </a:pP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7000"/>
              </a:lnSpc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Úkoly pověřence pro ochranu osobních údajů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monitorovat soulad zpracování osobních údajů s povinnostmi vyplývajícími z nařízení EU,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poskytovat poradenství správcům, zpracovatelům a jejich zaměstnancům, kteří se podílí na zpracování osobních údajů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školit zaměstnance k problematice ochrany osobních údajů,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navrhovat organizační a technická opatření k zabezpečení osobních údajů ve škole, kontrolovat jejich dodržování,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ohlašovat případy porušení zabezpečení osobních údajů řediteli školy a dozorovému úřadu,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pravidelně informovat zaměstnance, žáky, zákonné zástupce žáků o ochraně osobních údajů (GDPR),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…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1" lang="cs-CZ" sz="1800" spc="-1" strike="noStrike">
                <a:solidFill>
                  <a:srgbClr val="0000ff"/>
                </a:solidFill>
                <a:latin typeface="Calibri"/>
                <a:ea typeface="Calibri"/>
              </a:rPr>
              <a:t> 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222480" y="197280"/>
            <a:ext cx="11701080" cy="404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ff"/>
                </a:solidFill>
                <a:latin typeface="Calibri"/>
                <a:ea typeface="Calibri"/>
              </a:rPr>
              <a:t>7. Ohlašování případů porušení zabezpečení osobních údajů dozorovému úřadu čl. 33 a 34 nařízení</a:t>
            </a:r>
            <a:endParaRPr b="0" lang="cs-CZ" sz="18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Jestliže kterákoliv ze zúčastněných stran (správce, zpracovatel, subjekt údajů) získá podezření, že je porušeno zabezpečení osobních údajů, je postup následující:</a:t>
            </a:r>
            <a:endParaRPr b="0" lang="cs-CZ" sz="1600" spc="-1" strike="noStrike">
              <a:latin typeface="Arial"/>
            </a:endParaRPr>
          </a:p>
          <a:p>
            <a:pPr marL="144000" indent="-143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1. Ihned o tom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informuje ředitele školy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a pověřence k ochraně osobních údajů.</a:t>
            </a:r>
            <a:endParaRPr b="0" lang="cs-CZ" sz="1600" spc="-1" strike="noStrike">
              <a:latin typeface="Arial"/>
            </a:endParaRPr>
          </a:p>
          <a:p>
            <a:pPr marL="144000" indent="-143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2. Ředitel školy a pověřenec pro ochranu osobních údajů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zhodnotí, zda došlo k porušení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zabezpečení osobních údajů dle článku 33 a 34 nařízení.</a:t>
            </a:r>
            <a:endParaRPr b="0" lang="cs-CZ" sz="1600" spc="-1" strike="noStrike">
              <a:latin typeface="Arial"/>
            </a:endParaRPr>
          </a:p>
          <a:p>
            <a:pPr marL="144000" indent="-143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3. Ředitel školy a pověřenec pro ochranu osobních údajů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zjistí povahu a závažnost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daného porušení zabezpečení osobních údajů a jeho důsledky a nežádoucí účinky pro školu.</a:t>
            </a:r>
            <a:endParaRPr b="0" lang="cs-CZ" sz="1600" spc="-1" strike="noStrike">
              <a:latin typeface="Arial"/>
            </a:endParaRPr>
          </a:p>
          <a:p>
            <a:pPr marL="144000" indent="-143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4. V případě potvrzení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bezodkladně, nejpozději do 72 hodin, informují dozorový orgán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(Úřad na ochranu osobních údajů).</a:t>
            </a:r>
            <a:endParaRPr b="0" lang="cs-CZ" sz="1600" spc="-1" strike="noStrike">
              <a:latin typeface="Arial"/>
            </a:endParaRPr>
          </a:p>
          <a:p>
            <a:pPr marL="144000" indent="-143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5. V případě pochybností, zda došlo/nedošlo k porušení zabezpečení osobních údajů je vždy vznesen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dotaz na dozorový orgán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cs-CZ" sz="1600" spc="-1" strike="noStrike">
              <a:latin typeface="Arial"/>
            </a:endParaRPr>
          </a:p>
          <a:p>
            <a:pPr marL="144000" indent="-143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6. V případě, že došlo k porušení zabezpečení osobních údajů,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oznámí tuto skutečnost ředitel školy subjektu údajů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(žák, zákonný zástupce, zaměstnanec).</a:t>
            </a:r>
            <a:endParaRPr b="0" lang="cs-CZ" sz="1600" spc="-1" strike="noStrike">
              <a:latin typeface="Arial"/>
            </a:endParaRPr>
          </a:p>
          <a:p>
            <a:pPr marL="144000" indent="-143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7. Ředitel školy a pověřenec pro ochranu osobních údajů na základě doporučení dozorového orgánu učiní taková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opatření, aby nedocházelo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k dalšímu porušování zabezpečení osobních údajů.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 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390600" y="318240"/>
            <a:ext cx="11551680" cy="574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ff"/>
                </a:solidFill>
                <a:latin typeface="Calibri"/>
                <a:ea typeface="Calibri"/>
              </a:rPr>
              <a:t>8. Závěr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Organizace přijímají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opatření ke zvládnutí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mimořádných opatření (COVID19). 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Pravidla ochrany osobních údajů (jako je obecné nařízení - GDPR)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nestojí v cestě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mimořádným opatřením. Stav nouze může některé kroky legitimizovat.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Tyto kroky musí být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úměrné a časově omezené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Je ve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veřejném zájmu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, aby se i při současném stavu žáci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vzdělávali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Při používání nových metod a fotem práce, kdy pracujeme s osobními údaji žáků, dodržujeme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zásady podle obecného nařízení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EU (GDPR):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shromažďovat pouze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nezbytné osobní údaje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(například seznam žáků bez dalších informací, např. data narození),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časové omezení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po dobu platnosti mimořádných opatření,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již nepotřebné údaje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skartovat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(n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apříklad po skončení mimořádných opatření zrušíme školní facebook, vymažeme elektronické domácí úkoly),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zachovávat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mlčenlivost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o dalších údajích,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dodržujeme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pedagogickou etiku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i při elektronické komunikaci.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…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Hledejme způsoby, jak využít nové komunikační aplikace (WhatsApp, Facebook, Messenger, …).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155520" y="115560"/>
            <a:ext cx="11763360" cy="474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ff"/>
                </a:solidFill>
                <a:latin typeface="Calibri"/>
                <a:ea typeface="Calibri"/>
              </a:rPr>
              <a:t>1. Obecné nařízení na ochranu osobních údajů (GDPR)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Obecné nařízení na ochranu osobních údajů neboli GDPR (General Data Protection Regulation) je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uceleným souborem pravidel na ochranu dat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v EU.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Cílem je hájit co nejvíce práva občanů EU proti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neoprávněnému zacházení s jejich daty a osobními údaji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, dát jim větší kontrolu nad tím, co se s jejich daty děje. 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GDPR se dotýká každého, kdo shromažďuje nebo zpracovává osobní údaje Evropanů, tedy i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škol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GDPR začalo v celé EU platit jednotně 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od 25. května 2018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. V Česku tak nahradilo současnou právní úpravu ochrany osobních údajů v podobě směrnice 95/46/ES a související zákon č. 101/2000 Sb., o ochraně osobních údajů.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GDPR je závazný právní předpis, který platí ve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všech členských státech EU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, aniž by jej bylo potřeba „přepisovat“ do národní podoby = zákony ČR.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Zároveň ale GDPR v některých výslovně vymezených oblastech dovoluje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upravit nařízení GDPR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(věk pro informovaný souhlas, sankce za porušení GDPR). GDPR je proto doplněno „adaptačním zákonem“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110/2019 Sb., o zpracování osobních údajů</a:t>
            </a:r>
            <a:r>
              <a:rPr b="1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Obrázek 1" descr=""/>
          <p:cNvPicPr/>
          <p:nvPr/>
        </p:nvPicPr>
        <p:blipFill>
          <a:blip r:embed="rId1"/>
          <a:stretch/>
        </p:blipFill>
        <p:spPr>
          <a:xfrm>
            <a:off x="2365920" y="336960"/>
            <a:ext cx="8121960" cy="5411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277200" y="207720"/>
            <a:ext cx="11701080" cy="498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800000"/>
                </a:solidFill>
                <a:latin typeface="Calibri"/>
              </a:rPr>
              <a:t>Stanovisko EU ke zpracování osobních údajů v souvislosti s propuknutím nákazy COVID-19.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800000"/>
                </a:solidFill>
                <a:latin typeface="Calibri"/>
              </a:rPr>
              <a:t>Přijato dne 19. března 2020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Vlády, veřejné a soukromé organizace napříč Evropou přijímají opatření ke zvládnutí a tlumení COVID19. Doprovodně může docházet ke zpracování různých druhů osobních údajů.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Pravidla ochrany osobních údajů (jako je obecné nařízení - GDPR)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</a:rPr>
              <a:t>nestojí v cestě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opatřením pro boj s koronavirovou pandemií.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</a:rPr>
              <a:t>Stav nouze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je okolnost, která může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</a:rPr>
              <a:t>legitimizovat omezení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svobod ovšem jen za předpokladu, že tyto restrikce budou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</a:rPr>
              <a:t>úměrné a omezené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jen na dobu nouze.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75" strike="noStrike">
                <a:solidFill>
                  <a:srgbClr val="000000"/>
                </a:solidFill>
                <a:latin typeface="Calibri"/>
                <a:ea typeface="Times New Roman"/>
              </a:rPr>
              <a:t>Jedná se například o opatření ministerstva zdravotnictví v souvislosti s projektem </a:t>
            </a:r>
            <a:r>
              <a:rPr b="1" lang="cs-CZ" sz="1600" spc="-75" strike="noStrike">
                <a:solidFill>
                  <a:srgbClr val="800000"/>
                </a:solidFill>
                <a:latin typeface="Calibri"/>
                <a:ea typeface="Times New Roman"/>
              </a:rPr>
              <a:t>chytrá karanténa</a:t>
            </a:r>
            <a:r>
              <a:rPr b="0" lang="cs-CZ" sz="1600" spc="-75" strike="noStrike">
                <a:solidFill>
                  <a:srgbClr val="000000"/>
                </a:solidFill>
                <a:latin typeface="Calibri"/>
                <a:ea typeface="Times New Roman"/>
              </a:rPr>
              <a:t>,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které nařizuje provozovatelům mobilních komunikačních sítí (operátorům) a bankám zpracovávat „provozně-lokalizační“ údaje a údaje „o době a místě použití elektronického platebního prostředku“, tedy o pohybu a chování osob nakažených nemocí COVID-19.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I pro práci s osobními údaji v době mimořádných opatření by mělo platit: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jsou zpracovány pro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konkrétní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a výslovně stanovené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účely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subjekt údajů by měl obdržet transparentní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informaci o prováděných činnostech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zpracování,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zajistit, aby osobní údaje nebyly zpřístupněny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nepovolaným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stranám,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opatření přijímaná ke zvládnutí současné nouze včetně k nim vedoucího rozhodovacího procesu by měla být náležitě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dokumentována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40040" y="0"/>
            <a:ext cx="11737440" cy="644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ff"/>
                </a:solidFill>
                <a:latin typeface="Calibri"/>
                <a:ea typeface="Calibri"/>
              </a:rPr>
              <a:t>2. Přístupy k ochraně osobních údajů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Lze hovořit o nových přístupech, na kterých je Obecné nařízení založeno.  Novými přístupy jsou: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princip odpovědnosti správce (školy),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přístup založený na riziku a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z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áznamy o činnostech zpracování.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002060"/>
                </a:solidFill>
                <a:latin typeface="Calibri"/>
                <a:ea typeface="Calibri"/>
              </a:rPr>
              <a:t>2.1 Princip odpovědnosti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Princip odpovědnosti</a:t>
            </a:r>
            <a:r>
              <a:rPr b="0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znamená odpovědnost školy za dodržení zásad zpracování, které jsou uvedeny v článku 5 odst. 1 Obecného nařízení a zároveň musí správce být schopen tento soulad doložit.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S osobními údaji je třeba zacházet: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na základě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právního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důvodu,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transparentně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se zřetelem ke stanovenému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účelu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zpracování, a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pouze v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nezbytném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rozsahu. 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002060"/>
                </a:solidFill>
                <a:latin typeface="Calibri"/>
                <a:ea typeface="Calibri"/>
              </a:rPr>
              <a:t>2.2 Princip založený na riziku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Přístup založený na riziku</a:t>
            </a:r>
            <a:r>
              <a:rPr b="0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uváděný pod anglickou zkratkou „RBA“.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To, co bylo dosud zajišťováno aktivní činností dozorového úřadu,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přešlo nyní z velké části na správce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. Ti jsou hlavními nositeli úkonů zajišťujících provádění přístupu založeného na riziku, a to i v těch povinnostech podle GDPR, kde se definice „rizika pro práva a svobody lidí“ výslovně neobjevuje.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Rizikovost totiž hraje roli už v naplňování samotných zásad zpracování osobních údajů podle čl. 5.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Snadno to lze ilustrovat na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zásadě přesnosti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; čím vyšší je (jakékoli) riziko plynoucí z nepřesnosti některého ze zpracovávaných osobních údajů,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tím větší jsou nároky na mechanismy aktualizace osobních údajů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. Rozdíl: </a:t>
            </a:r>
            <a:r>
              <a:rPr b="0" lang="cs-CZ" sz="1600" spc="-1" strike="noStrike">
                <a:solidFill>
                  <a:srgbClr val="0000ff"/>
                </a:solidFill>
                <a:latin typeface="Calibri"/>
                <a:ea typeface="Calibri"/>
              </a:rPr>
              <a:t>seznam žáků na školním výletě x školní matrika. 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277200" y="178920"/>
            <a:ext cx="11490480" cy="342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002060"/>
                </a:solidFill>
                <a:latin typeface="Calibri"/>
                <a:ea typeface="Calibri"/>
              </a:rPr>
              <a:t>2.3 Záznamy o činnostech zpracování (č. 30 nařízení)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Škola jako správce vede v dokumentaci školy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písemné záznamy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(za písemné se považují i elektronické záznamy) o činnostech zpracování.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Záznamy o činnostech zpracování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představují do jisté míry náhradu za oznamovací povinnost, která byla Obecným nařízením zrušena.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Záznam o činnosti zpracování obsahuje: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- jméno a kontaktní údaj správce,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- jméno a kontaktní údaj pověřence pro ochranu osobních údajů,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- účel zpracování,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- popis kategorií subjektů údajů,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- plánované lhůty pro výmaz,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- popis technických a organizačních bezpečnostních opatření.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endParaRPr b="0" lang="cs-CZ" sz="1600" spc="-1" strike="noStrike">
              <a:latin typeface="Arial"/>
            </a:endParaRPr>
          </a:p>
        </p:txBody>
      </p:sp>
      <p:graphicFrame>
        <p:nvGraphicFramePr>
          <p:cNvPr id="89" name="Table 2"/>
          <p:cNvGraphicFramePr/>
          <p:nvPr/>
        </p:nvGraphicFramePr>
        <p:xfrm>
          <a:off x="173520" y="3644280"/>
          <a:ext cx="11844360" cy="636840"/>
        </p:xfrm>
        <a:graphic>
          <a:graphicData uri="http://schemas.openxmlformats.org/drawingml/2006/table">
            <a:tbl>
              <a:tblPr/>
              <a:tblGrid>
                <a:gridCol w="1886760"/>
                <a:gridCol w="1883880"/>
                <a:gridCol w="1573200"/>
                <a:gridCol w="1572480"/>
                <a:gridCol w="2097000"/>
                <a:gridCol w="1886760"/>
                <a:gridCol w="944280"/>
              </a:tblGrid>
              <a:tr h="358200"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Doklad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Účel zpracování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Údaje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Příjemce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Zákon/souhlas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Technické a organizační opatření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Lhůta pro výmaz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179280"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Povinná dokumentace školy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e2f3"/>
                    </a:solidFill>
                  </a:tcPr>
                </a:tc>
              </a:tr>
              <a:tr h="537120"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Evidenci dětí, žáků nebo studentů (školní matrika)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Povinná dokumentace školy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Osobní a citlivé údaje dětí, žáků a studentů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Ředitele školy</a:t>
                      </a:r>
                      <a:endParaRPr b="0" lang="cs-CZ" sz="1100" spc="-1" strike="noStrike">
                        <a:latin typeface="Arial"/>
                      </a:endParaRPr>
                    </a:p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Určení pedagogičtí pracovníci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§ 28 odst. 1 písm. b) školského zákona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Směrnice ředitele školy o vedení školní matriky</a:t>
                      </a:r>
                      <a:endParaRPr b="0" lang="cs-CZ" sz="1100" spc="-1" strike="noStrike">
                        <a:latin typeface="Arial"/>
                      </a:endParaRPr>
                    </a:p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Zachovávání mlčenlivosti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45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16040"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Doklady o přijímání dětí, žáků, studentů a uchazečů ke vzdělávání, o průběhu vzdělávání a jeho ukončování,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Povinná dokumentace školy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Osobní a citlivé údaje dětí, žáků a studentů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Ředitele školy</a:t>
                      </a:r>
                      <a:endParaRPr b="0" lang="cs-CZ" sz="1100" spc="-1" strike="noStrike">
                        <a:latin typeface="Arial"/>
                      </a:endParaRPr>
                    </a:p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Určení pedagogičtí pracovníci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§ 28 odst. 1 písm. c) školského zákona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Spisový a skartačního řád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 5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7120"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Maturitní zkouška</a:t>
                      </a:r>
                      <a:endParaRPr b="0" lang="cs-CZ" sz="1100" spc="-1" strike="noStrike">
                        <a:latin typeface="Arial"/>
                      </a:endParaRPr>
                    </a:p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100" spc="-1" strike="noStrike">
                        <a:latin typeface="Arial"/>
                      </a:endParaRPr>
                    </a:p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Údaje k maturitní zkoušce předávané školou Centru pro zjišťování výsledků vzdělávání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Osobní údaje žáků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Centrum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§ 60a a § 81 zákona č. 561/2004 Sb., školský zákon</a:t>
                      </a:r>
                      <a:endParaRPr b="0" lang="cs-CZ" sz="1100" spc="-1" strike="noStrike">
                        <a:latin typeface="Arial"/>
                      </a:endParaRPr>
                    </a:p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Vyhláška č. 353/2016 Sb.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Spisový a skartačního řád </a:t>
                      </a:r>
                      <a:endParaRPr b="0" lang="cs-CZ" sz="1100" spc="-1" strike="noStrike">
                        <a:latin typeface="Arial"/>
                      </a:endParaRPr>
                    </a:p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Zachovávání mlčenlivosti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10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16040"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Třídní kniha, která obsahuje průkazné údaje o poskytovaném vzdělávání a jeho průběhu,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Povinná dokumentace školy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Osobní a citlivé údaje dětí, žáků a studentů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Ředitele školy</a:t>
                      </a:r>
                      <a:endParaRPr b="0" lang="cs-CZ" sz="1100" spc="-1" strike="noStrike">
                        <a:latin typeface="Arial"/>
                      </a:endParaRPr>
                    </a:p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Určení pedagogičtí pracovníci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§ 28 odst. 1 písm. f) školského zákona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Spisový a skartačního řád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0800" rIns="10800" tIns="0" bIns="0">
                      <a:noAutofit/>
                    </a:bodyPr>
                    <a:p>
                      <a:pPr marL="72360" indent="-36000">
                        <a:lnSpc>
                          <a:spcPct val="107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 10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47400" y="148680"/>
            <a:ext cx="11554560" cy="206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ff"/>
                </a:solidFill>
                <a:latin typeface="Calibri"/>
                <a:ea typeface="Calibri"/>
              </a:rPr>
              <a:t>3. Zpracování osobních údajů (čl. 6, 7, 8 nařízení)</a:t>
            </a:r>
            <a:endParaRPr b="0" lang="cs-CZ" sz="18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1" lang="cs-CZ" sz="1600" spc="-1" strike="noStrike">
                <a:solidFill>
                  <a:srgbClr val="002060"/>
                </a:solidFill>
                <a:latin typeface="Calibri"/>
                <a:ea typeface="Calibri"/>
              </a:rPr>
              <a:t>3.1 Zpracování osobních údajů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Osobní údaje se mohou ve škole zpracovávat pouze: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na základě právního předpisu,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na základě souhlasu subjektu údajů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(žák, zákonný zástupce žáka, zaměstnanec školy),</a:t>
            </a:r>
            <a:endParaRPr b="0" lang="cs-CZ" sz="1600" spc="-1" strike="noStrike">
              <a:latin typeface="Arial"/>
            </a:endParaRPr>
          </a:p>
          <a:p>
            <a:pPr marL="9000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na základě veřejného zájmu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nebo při výkonu veřejné moci.</a:t>
            </a:r>
            <a:endParaRPr b="0" lang="cs-CZ" sz="1600" spc="-1" strike="noStrike">
              <a:latin typeface="Arial"/>
            </a:endParaRPr>
          </a:p>
        </p:txBody>
      </p:sp>
      <p:graphicFrame>
        <p:nvGraphicFramePr>
          <p:cNvPr id="91" name="Table 2"/>
          <p:cNvGraphicFramePr/>
          <p:nvPr/>
        </p:nvGraphicFramePr>
        <p:xfrm>
          <a:off x="240840" y="2241360"/>
          <a:ext cx="11768040" cy="3722400"/>
        </p:xfrm>
        <a:graphic>
          <a:graphicData uri="http://schemas.openxmlformats.org/drawingml/2006/table">
            <a:tbl>
              <a:tblPr/>
              <a:tblGrid>
                <a:gridCol w="3983040"/>
                <a:gridCol w="319320"/>
                <a:gridCol w="3054960"/>
                <a:gridCol w="237600"/>
                <a:gridCol w="4173120"/>
              </a:tblGrid>
              <a:tr h="213480">
                <a:tc>
                  <a:tcPr marL="53640" marR="53640"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400" spc="-1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R w="12240">
                      <a:solidFill>
                        <a:srgbClr val="808080"/>
                      </a:solidFill>
                    </a:lnR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400" spc="-1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Osobní údaje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noFill/>
                  </a:tcPr>
                </a:tc>
              </a:tr>
              <a:tr h="213480"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</a:tr>
              <a:tr h="707400">
                <a:tc>
                  <a:txBody>
                    <a:bodyPr lIns="53640" rIns="5364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Osobní údaje zpracovávané na základě školského zákona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Osobní údaje zpracovávané ve veřejném zájmu nebo při výkonu veřejné moci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Osobní údaje zpracovávané na základě informovaného souhlasu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solidFill>
                      <a:srgbClr val="d9e2f3"/>
                    </a:solidFill>
                  </a:tcPr>
                </a:tc>
              </a:tr>
              <a:tr h="1305720">
                <a:tc>
                  <a:txBody>
                    <a:bodyPr lIns="53640" rIns="53640" tIns="0" bIns="0">
                      <a:noAutofit/>
                    </a:bodyPr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Wingdings"/>
                          <a:ea typeface="Calibri"/>
                        </a:rPr>
                        <a:t>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školní matrika,</a:t>
                      </a:r>
                      <a:endParaRPr b="0" lang="cs-CZ" sz="1400" spc="-1" strike="noStrike">
                        <a:latin typeface="Arial"/>
                      </a:endParaRPr>
                    </a:p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Wingdings"/>
                          <a:ea typeface="Calibri"/>
                        </a:rPr>
                        <a:t>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doklady o přijímání dětí, žáků, studentů a uchazečů ke vzdělávání, </a:t>
                      </a:r>
                      <a:endParaRPr b="0" lang="cs-CZ" sz="1400" spc="-1" strike="noStrike">
                        <a:latin typeface="Arial"/>
                      </a:endParaRPr>
                    </a:p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Wingdings"/>
                          <a:ea typeface="Calibri"/>
                        </a:rPr>
                        <a:t>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třídní kniha, </a:t>
                      </a:r>
                      <a:endParaRPr b="0" lang="cs-CZ" sz="1400" spc="-1" strike="noStrike">
                        <a:latin typeface="Arial"/>
                      </a:endParaRPr>
                    </a:p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Wingdings"/>
                          <a:ea typeface="Calibri"/>
                        </a:rPr>
                        <a:t>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hodnocení žáků</a:t>
                      </a:r>
                      <a:endParaRPr b="0" lang="cs-CZ" sz="1400" spc="-1" strike="noStrike">
                        <a:latin typeface="Arial"/>
                      </a:endParaRPr>
                    </a:p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Wingdings"/>
                          <a:ea typeface="Calibri"/>
                        </a:rPr>
                        <a:t>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rutinní zpracování osobních údajů (seznamy žáků, podepsané výtvarné práce, </a:t>
                      </a:r>
                      <a:endParaRPr b="0" lang="cs-CZ" sz="1400" spc="-1" strike="noStrike">
                        <a:latin typeface="Arial"/>
                      </a:endParaRPr>
                    </a:p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Wingdings"/>
                          <a:ea typeface="Calibri"/>
                        </a:rPr>
                        <a:t>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předávání údajů orgánům státní správy (MŠMT, ČŠI, krajský úřad)</a:t>
                      </a:r>
                      <a:endParaRPr b="0" lang="cs-CZ" sz="1400" spc="-1" strike="noStrike">
                        <a:latin typeface="Arial"/>
                      </a:endParaRPr>
                    </a:p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Wingdings"/>
                          <a:ea typeface="Calibri"/>
                        </a:rPr>
                        <a:t>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…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Wingdings"/>
                          <a:ea typeface="Calibri"/>
                        </a:rPr>
                        <a:t>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kontakt na zákonné zástupce (není shodný s adresou dítěte),</a:t>
                      </a:r>
                      <a:endParaRPr b="0" lang="cs-CZ" sz="1400" spc="-1" strike="noStrike">
                        <a:latin typeface="Arial"/>
                      </a:endParaRPr>
                    </a:p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Wingdings"/>
                          <a:ea typeface="Calibri"/>
                        </a:rPr>
                        <a:t>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fotografie za účelem propagace či zvýšení zájmu žáků o studium na dané škole,</a:t>
                      </a:r>
                      <a:endParaRPr b="0" lang="cs-CZ" sz="1400" spc="-1" strike="noStrike">
                        <a:latin typeface="Arial"/>
                      </a:endParaRPr>
                    </a:p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Wingdings"/>
                          <a:ea typeface="Calibri"/>
                        </a:rPr>
                        <a:t>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záznamy z kamerového systému školy pořizované za účelem bezpečnosti žáků a ochrany jejich majetku.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</a:tr>
              <a:tr h="353880"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Osobní údaje zpracovávané podle zvláštních zákonů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T w="12240">
                      <a:solidFill>
                        <a:srgbClr val="808080"/>
                      </a:solidFill>
                    </a:lnT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T w="12240">
                      <a:solidFill>
                        <a:srgbClr val="808080"/>
                      </a:solidFill>
                    </a:lnT>
                    <a:noFill/>
                  </a:tcPr>
                </a:tc>
              </a:tr>
              <a:tr h="928440">
                <a:tc>
                  <a:txBody>
                    <a:bodyPr lIns="53640" rIns="53640" tIns="0" bIns="0">
                      <a:noAutofit/>
                    </a:bodyPr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Wingdings"/>
                          <a:ea typeface="Calibri"/>
                        </a:rPr>
                        <a:t>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z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dravotní stav zaměstnanců (č. 258/2000 Sb., o ochraně veřejného zdraví).</a:t>
                      </a:r>
                      <a:endParaRPr b="0" lang="cs-CZ" sz="1400" spc="-1" strike="noStrike">
                        <a:latin typeface="Arial"/>
                      </a:endParaRPr>
                    </a:p>
                    <a:p>
                      <a:pPr marL="90000" indent="-89640">
                        <a:lnSpc>
                          <a:spcPct val="100000"/>
                        </a:lnSpc>
                      </a:pP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Wingdings"/>
                          <a:ea typeface="Calibri"/>
                        </a:rPr>
                        <a:t>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b="0" i="1" lang="cs-CZ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platné předpisy včetně aktuálních mimořádných opatření Vlády ČR a dalších ústředních orgánů 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lnL w="12240">
                      <a:solidFill>
                        <a:srgbClr val="808080"/>
                      </a:solidFill>
                    </a:lnL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noFill/>
                  </a:tcPr>
                </a:tc>
                <a:tc>
                  <a:txBody>
                    <a:bodyPr lIns="53640" rIns="5364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8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marL="53640" marR="53640">
                    <a:noFill/>
                  </a:tcPr>
                </a:tc>
              </a:tr>
            </a:tbl>
          </a:graphicData>
        </a:graphic>
      </p:graphicFrame>
      <p:sp>
        <p:nvSpPr>
          <p:cNvPr id="92" name="CustomShape 3"/>
          <p:cNvSpPr/>
          <p:nvPr/>
        </p:nvSpPr>
        <p:spPr>
          <a:xfrm>
            <a:off x="240840" y="6024240"/>
            <a:ext cx="11646000" cy="61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7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Obecné nařízení  (GDPR) umožňuje příslušným orgánům veřejného zdraví a zaměstnavatelům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zpracovat osobní údaje v souvislosti s epidemií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. Za těchto okolností není potřeba se opírat o souhlas jednotlivců. 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248400" y="117720"/>
            <a:ext cx="11694960" cy="641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002060"/>
                </a:solidFill>
                <a:latin typeface="Calibri"/>
                <a:ea typeface="Calibri"/>
              </a:rPr>
              <a:t>3.2 Nadbytečné vyžadováním souhlasů ve školství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Provádění ochrany osobních údajů ve škole nemůže jít proti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smyslu výchovy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a vzdělávání (školskému zákonu).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Nesmyslné návrhy k ochraně z roku 2018: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obavy vytvářet seznamy žáků nebo hodnotit žáky,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neustálé požadování souhlasu zákonných zástupců,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minimalizace údajů na úkor přehlednosti (kódy místo jmen žáků, …),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škola bez fotografií,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…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002060"/>
                </a:solidFill>
                <a:latin typeface="Calibri"/>
                <a:ea typeface="Calibri"/>
              </a:rPr>
              <a:t>Velmi poučný článek ÚOOÚ - Nadbytečné vyžadováním souhlasů ve školství 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Špatná praxe spočívá ve vyžadování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nadbytečných souhlasů</a:t>
            </a:r>
            <a:r>
              <a:rPr b="0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rodičů se zpracováním osobních údajů dětí při aktivitách, které jednoznačně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patří do povinné náplně činnosti</a:t>
            </a:r>
            <a:r>
              <a:rPr b="0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školy anebo s ní úzce souvisí.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Činnosti školy a školská zařízení přirozeně zahrnují řadu zpracování osobních údajů, které vykonávají z důvodu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plnění veřejného zájmu</a:t>
            </a:r>
            <a:r>
              <a:rPr b="0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 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nebo v souvislosti s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výkonem právních povinností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. Jedná se zejména o následující situace spojené s provozem školy:</a:t>
            </a:r>
            <a:endParaRPr b="0" lang="cs-CZ" sz="1600" spc="-1" strike="noStrike">
              <a:latin typeface="Arial"/>
            </a:endParaRPr>
          </a:p>
          <a:p>
            <a:pPr marL="18036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Vedení záznamů o účasti dětí na soutěžích  </a:t>
            </a:r>
            <a:endParaRPr b="0" lang="cs-CZ" sz="1600" spc="-1" strike="noStrike">
              <a:latin typeface="Arial"/>
            </a:endParaRPr>
          </a:p>
          <a:p>
            <a:pPr marL="18036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Vystavování podepsaných výtvorů dětí v prostorách školy či mimo školu </a:t>
            </a:r>
            <a:endParaRPr b="0" lang="cs-CZ" sz="1600" spc="-1" strike="noStrike">
              <a:latin typeface="Arial"/>
            </a:endParaRPr>
          </a:p>
          <a:p>
            <a:pPr marL="18036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Používání jmenovek v šatnách</a:t>
            </a:r>
            <a:endParaRPr b="0" lang="cs-CZ" sz="1600" spc="-1" strike="noStrike">
              <a:latin typeface="Arial"/>
            </a:endParaRPr>
          </a:p>
          <a:p>
            <a:pPr marL="18036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Použití evidencí k narozeninovým přáním</a:t>
            </a:r>
            <a:endParaRPr b="0" lang="cs-CZ" sz="1600" spc="-1" strike="noStrike">
              <a:latin typeface="Arial"/>
            </a:endParaRPr>
          </a:p>
          <a:p>
            <a:pPr marL="180360" indent="-89640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Wingdings"/>
                <a:ea typeface="Calibri"/>
              </a:rPr>
              <a:t>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Řešení deliktů dětí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Rutinní zpracování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osobních údajů ve školských zařízeních nelze zakládat na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souhlasu.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Školy však musí být připraveny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podat základní srozumitelnou informaci</a:t>
            </a:r>
            <a:r>
              <a:rPr b="0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o rozsahu a způsobu zpracování údajů. </a:t>
            </a:r>
            <a:br/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221040" y="317520"/>
            <a:ext cx="11749680" cy="544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002060"/>
                </a:solidFill>
                <a:latin typeface="Calibri"/>
                <a:ea typeface="Calibri"/>
              </a:rPr>
              <a:t>3.3 Zpracování osobních údajů a mimořádná opatření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A nyní si dovolím úvahu: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Je ve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veřejném zájmu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, aby se i při současném stavu žáci vzdělávali. Jednoznačná odpověď je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ANO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Musíme tedy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hledat metody a formy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, které to umožňují, a při tom mít stále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na zřeteli obecné nařízení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na ochranu osobních údajů.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Co to znamená v praxi: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1.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Pojmenujeme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 metody a formy práce, které učitelé požívají: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videokonference (Skype, Microsoft team, …),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videonahrávky s příklady výuky učitelů,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emaily (hromadné e-maily) učitel – žák,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školní facebook,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domácí práce žáků v elektronické podobě,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- …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Hledejme způsoby, jak využít </a:t>
            </a:r>
            <a:r>
              <a:rPr b="1" lang="cs-CZ" sz="1600" spc="-1" strike="noStrike">
                <a:solidFill>
                  <a:srgbClr val="800000"/>
                </a:solidFill>
                <a:latin typeface="Calibri"/>
                <a:ea typeface="Calibri"/>
              </a:rPr>
              <a:t>nové komunikační aplikace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(WhatsApp, Facebook, Messenger, …).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Tabule, sešit nebo tiskopis už nemůže být jedinou formou vzájemné komunikace.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4630</TotalTime>
  <Application>LibreOffice/6.4.2.2$Windows_X86_64 LibreOffice_project/4e471d8c02c9c90f512f7f9ead8875b57fcb1ec3</Application>
  <Words>3180</Words>
  <Paragraphs>350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2018-01-11T09:03:02Z</dcterms:created>
  <dc:creator>inteli5</dc:creator>
  <dc:description/>
  <dc:language>cs-CZ</dc:language>
  <cp:lastModifiedBy>inteli5</cp:lastModifiedBy>
  <dcterms:modified xsi:type="dcterms:W3CDTF">2020-04-09T05:31:47Z</dcterms:modified>
  <cp:revision>184</cp:revision>
  <dc:subject/>
  <dc:title>GDPR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18</vt:i4>
  </property>
</Properties>
</file>